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692275" y="333375"/>
            <a:ext cx="57594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</a:rPr>
              <a:t>Презентация</a:t>
            </a:r>
            <a:r>
              <a:rPr lang="ru-RU" sz="2800" b="1" i="0" u="none" strike="noStrike" cap="none" dirty="0">
                <a:solidFill>
                  <a:schemeClr val="dk1"/>
                </a:solidFill>
                <a:sym typeface="Arial"/>
              </a:rPr>
              <a:t> для родителей</a:t>
            </a:r>
            <a:endParaRPr sz="2800" dirty="0"/>
          </a:p>
        </p:txBody>
      </p:sp>
      <p:sp>
        <p:nvSpPr>
          <p:cNvPr id="85" name="Shape 85"/>
          <p:cNvSpPr txBox="1"/>
          <p:nvPr/>
        </p:nvSpPr>
        <p:spPr>
          <a:xfrm>
            <a:off x="1112362" y="981075"/>
            <a:ext cx="7275987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u="none" strike="noStrike" cap="none" dirty="0">
                <a:solidFill>
                  <a:srgbClr val="CC0000"/>
                </a:solidFill>
                <a:sym typeface="Arial"/>
              </a:rPr>
              <a:t>«Как заниматься с ребёнком дома»</a:t>
            </a:r>
            <a:endParaRPr sz="2800" dirty="0"/>
          </a:p>
        </p:txBody>
      </p:sp>
      <p:sp>
        <p:nvSpPr>
          <p:cNvPr id="86" name="Shape 86"/>
          <p:cNvSpPr txBox="1"/>
          <p:nvPr/>
        </p:nvSpPr>
        <p:spPr>
          <a:xfrm>
            <a:off x="900113" y="2060575"/>
            <a:ext cx="5257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Пальчиковая гимнастика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900113" y="2997200"/>
            <a:ext cx="58578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Артикуляционная гимнастика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827088" y="3933825"/>
            <a:ext cx="63373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Игры на вызывание звуков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827088" y="5013325"/>
            <a:ext cx="2243137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Потешки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Изображение 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3068638"/>
            <a:ext cx="2905125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Изображение 0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1484313"/>
            <a:ext cx="405765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848350" y="404813"/>
            <a:ext cx="1747838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Парус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323850" y="836613"/>
            <a:ext cx="42481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Лодочка под парусом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реке плывёт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прогулку лодочка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Малышей везёт.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Изображение 0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3284538"/>
            <a:ext cx="3021013" cy="30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Изображение 0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268413"/>
            <a:ext cx="3168650" cy="525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140200" y="765175"/>
            <a:ext cx="4535488" cy="222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Дятел на стволе сидит,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Клювом по нему стучит.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Стук да стук,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Стук да стук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Раздаётся громкий стук.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1187450" y="333375"/>
            <a:ext cx="2014538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Дятел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Изображение 0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8" y="3789363"/>
            <a:ext cx="27336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Изображение 0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1700213"/>
            <a:ext cx="3705225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23850" y="333375"/>
            <a:ext cx="6129338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берёзой у дорожки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Гриб растёт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толстой ножке.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Мимо мы пройти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сможем,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Гриб в лукошко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положим.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6208713" y="300038"/>
            <a:ext cx="10572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Гриб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979613" y="404813"/>
            <a:ext cx="54213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 на вызывание звуков</a:t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655638" y="1052513"/>
            <a:ext cx="8488362" cy="68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Овладение правильным произношением звуков и других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сторон звучащей речи не у всех детей идёт равномерно,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родители часто интересуются, не отстаёт ли их ребёнок в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речевом развитии, когда он научится правильно произносить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 или иной звук.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На ранних этапах речевого развития ребёнок заменяет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сложные звуки простыми.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Исправление нарушений звукопроизношения проводится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поэтапно. Различают четыре основных этапа: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Подготовительный – артикуляционная гимнастика,  работа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 дыханием, развитием фонематического слуха.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2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Постановка звука – вызывание правильного звука, начальное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звукопроизносительных навыков.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Автоматизация звука – закрепление  произношения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сформированного звука в слогах, словах, фразах.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4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Дифференциация звуков – постепенная, последовательная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по различению смешиваемых звуков.</a:t>
            </a:r>
            <a:endParaRPr/>
          </a:p>
          <a:p>
            <a:pPr marL="3429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P10509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2131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P10509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88913"/>
            <a:ext cx="47879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950913" y="4476750"/>
            <a:ext cx="20224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А – А – А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6227763" y="1412875"/>
            <a:ext cx="21240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 – У – У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Изображение 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1989138"/>
            <a:ext cx="345757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6011863" y="1125538"/>
            <a:ext cx="22320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А – а – а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ru-RU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9" name="Shape 199" descr="Изображение 0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8" y="1962150"/>
            <a:ext cx="3671887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611188" y="981075"/>
            <a:ext cx="3167062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 – у – у!</a:t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2051050" y="333375"/>
            <a:ext cx="63690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Вызывание гласных звуков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Изображение 0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3" y="1844675"/>
            <a:ext cx="3816350" cy="45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Изображение 0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3" y="1844675"/>
            <a:ext cx="4035425" cy="4551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971550" y="620713"/>
            <a:ext cx="2376488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И – и – и!</a:t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5508625" y="549275"/>
            <a:ext cx="27178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 – о – о!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Изображение 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349500"/>
            <a:ext cx="4087813" cy="411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Изображение 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63" y="2349500"/>
            <a:ext cx="4103687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611188" y="876300"/>
            <a:ext cx="3843337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УА! УА! УА!</a:t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5435600" y="908050"/>
            <a:ext cx="32670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АУ! АУ! АУ!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Изображение 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3" y="2205038"/>
            <a:ext cx="3546475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724525" y="1268413"/>
            <a:ext cx="3068638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С – С – С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1692275" y="300038"/>
            <a:ext cx="80073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Вызывание согласных звуков</a:t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116013" y="1268413"/>
            <a:ext cx="37099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Ш – Ш – Ш</a:t>
            </a:r>
            <a:endParaRPr/>
          </a:p>
        </p:txBody>
      </p:sp>
      <p:pic>
        <p:nvPicPr>
          <p:cNvPr id="226" name="Shape 226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2133600"/>
            <a:ext cx="3605213" cy="443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2824163" y="333375"/>
            <a:ext cx="212725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Потешки</a:t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1527175" y="1482725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68313" y="903288"/>
            <a:ext cx="8626475" cy="527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Доказано, что между речевой функцией и общей двигательной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системой существует тесная связь. Совокупность движений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тела, мелкой моторики и органов речи помогает избавиться от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монотонности речи, нормализовать её темп  и формирует правильное произношение. Заучивание стихотворных текстов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потешек с участием рук и пальчиков приводит к тому, что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ребёнок лучше запоминает , его речь делается более выразительной, внятной, эмоционально окрашенной. Развивается детское воображение и активизируется мыслительная деятельность малыша.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Художественная книга – друг не только детей, но и родителей,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прекрасный помощник в воспитании, развитии речи, общении.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Прочитав стихотворение или сказку, хорошо использовать его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содержание для простенькой инсценировки. (Расти коса до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Пояса…) и т.д. Нужно подобрать игрушки, картинки и повторно рассказывая, изобразить все эпизоды стихотворения.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Наглядные образы помогают детям лучше усвоить потешку.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2124075" y="188913"/>
            <a:ext cx="586263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Пальчиковая гимнастика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23850" y="981075"/>
            <a:ext cx="8588375" cy="567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Давно известно, что движения рук и пальцев, сопровождаемые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короткими стихами, благотворно действуют на развитие детей.</a:t>
            </a:r>
            <a:endParaRPr/>
          </a:p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Выполнение упражнений приводит к возбуждению в речевых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центрах речевых зон, что стимулирует развитие речи.</a:t>
            </a:r>
            <a:endParaRPr/>
          </a:p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Игры с пальчиками создают эмоциональный фон, развивают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умение подражать взрослому, учат вслушиваться и понимать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смысл речи, повышают речевую активность ребёнка.</a:t>
            </a:r>
            <a:endParaRPr/>
          </a:p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Развивается память ребёнка, так как он учится запоминать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определённые положения рук и последовательность движений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(лучшему запоминанию поможет яркий рисунок на странице).</a:t>
            </a:r>
            <a:endParaRPr/>
          </a:p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У малыша развивается воображение и фантазия. Овладев всеми упражнениями, он сможет «рассказывать руками» целые истории.</a:t>
            </a:r>
            <a:endParaRPr/>
          </a:p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Хорошую тренировку дают народные игры – потешки («Сорока-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белобока»). Родители помогают детям выполнять это упр – е.</a:t>
            </a:r>
            <a:endParaRPr/>
          </a:p>
          <a:p>
            <a:pPr marL="0" marR="0" lvl="0" indent="-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Выполняя пальчиками различные упражнения, ребёнок быстрее научится рисовать и писать.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395288" y="1196975"/>
            <a:ext cx="3529012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Расти, коса, до пояса,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вырони ни волоса.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Расти, косынька,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пят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волосыньки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ряд.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Расти, коса,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путайся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Маму, дочка,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слушайся.</a:t>
            </a:r>
            <a:endParaRPr/>
          </a:p>
        </p:txBody>
      </p:sp>
      <p:pic>
        <p:nvPicPr>
          <p:cNvPr id="239" name="Shape 239" descr="P10509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8" y="404813"/>
            <a:ext cx="4591050" cy="6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 descr="Изображение 0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765175"/>
            <a:ext cx="4824413" cy="559593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323850" y="1557338"/>
            <a:ext cx="5184775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Водичка, водичка,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Умой моё личико,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глазоньки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блестели,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щёчки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краснели,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 смеялся роток,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 кусался зубок.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 descr="Изображение 0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476250"/>
            <a:ext cx="482600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5219700" y="1125538"/>
            <a:ext cx="3725863" cy="436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Идёт коза рогатая,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Идёт коза бодатая: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Ножками топ – топ,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Глазками хлоп – хлоп.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каши не ест,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молока не пьёт,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 забодаю, забодаю,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забодаю.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 descr="Изображение 0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175" y="692150"/>
            <a:ext cx="4860925" cy="53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250825" y="1125538"/>
            <a:ext cx="4249738" cy="564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мороз – мороз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мороз,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показывай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свой нос!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Уходи скорей домой,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стужу у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води с собой.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мы саночки возьмём,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на улицу пойдём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Сядем в саночки-самокаточки, да с горы-то ух, в снег пушистый –бух.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Изображение 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8" y="549275"/>
            <a:ext cx="4589462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323850" y="1412875"/>
            <a:ext cx="4248150" cy="39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Баю – бай,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Баю – бай…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собаченька,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лай,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Белолапа, не скули,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Мою Машу не буди!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собаченька, не лай,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Мою машу не пугай.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2268538" y="1268413"/>
            <a:ext cx="5256212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Солнце поднимается 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Цветочек распускается!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Солнышко садится 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Цветочек спать ложится. </a:t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3635375" y="476250"/>
            <a:ext cx="244951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Цветок</a:t>
            </a:r>
            <a:endParaRPr dirty="0"/>
          </a:p>
        </p:txBody>
      </p:sp>
      <p:pic>
        <p:nvPicPr>
          <p:cNvPr id="102" name="Shape 102" descr="P1050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3500438"/>
            <a:ext cx="4032250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P10509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8" y="3500438"/>
            <a:ext cx="4067175" cy="304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Изображение 002_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3" y="3284538"/>
            <a:ext cx="3743325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Изображение 002_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3284538"/>
            <a:ext cx="3533775" cy="251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Изображение 0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188913"/>
            <a:ext cx="3529013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187450" y="981075"/>
            <a:ext cx="2662238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Ф</a:t>
            </a:r>
            <a:r>
              <a:rPr lang="ru-RU" sz="32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онарики</a:t>
            </a:r>
            <a:endParaRPr dirty="0"/>
          </a:p>
        </p:txBody>
      </p:sp>
      <p:sp>
        <p:nvSpPr>
          <p:cNvPr id="112" name="Shape 112"/>
          <p:cNvSpPr txBox="1"/>
          <p:nvPr/>
        </p:nvSpPr>
        <p:spPr>
          <a:xfrm>
            <a:off x="611188" y="6021388"/>
            <a:ext cx="37449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Фонарики зажглись!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5292725" y="6015038"/>
            <a:ext cx="3532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Фонарики погасли!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 descr="Изображение 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549275"/>
            <a:ext cx="3744913" cy="27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Изображение 004_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3789363"/>
            <a:ext cx="381635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Изображение 0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860800"/>
            <a:ext cx="4176713" cy="2592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795963" y="404813"/>
            <a:ext cx="1879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Шарик</a:t>
            </a:r>
            <a:endParaRPr dirty="0"/>
          </a:p>
        </p:txBody>
      </p:sp>
      <p:sp>
        <p:nvSpPr>
          <p:cNvPr id="122" name="Shape 122"/>
          <p:cNvSpPr txBox="1"/>
          <p:nvPr/>
        </p:nvSpPr>
        <p:spPr>
          <a:xfrm>
            <a:off x="5272088" y="520700"/>
            <a:ext cx="1841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427538" y="1125538"/>
            <a:ext cx="4392612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надул упругий шарик,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Укусил его комарик.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Лопнул шарик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беда,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 шар надую я.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Изображение 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3" y="3284538"/>
            <a:ext cx="3960812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Изображение 0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333375"/>
            <a:ext cx="3613150" cy="2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900113" y="981075"/>
            <a:ext cx="362902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Птичка летит</a:t>
            </a:r>
            <a:endParaRPr dirty="0"/>
          </a:p>
        </p:txBody>
      </p:sp>
      <p:sp>
        <p:nvSpPr>
          <p:cNvPr id="131" name="Shape 131"/>
          <p:cNvSpPr txBox="1"/>
          <p:nvPr/>
        </p:nvSpPr>
        <p:spPr>
          <a:xfrm>
            <a:off x="4500563" y="3468688"/>
            <a:ext cx="4195762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Птички летели,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(помахать «крыльями»)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Сели – посидели,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(прижать ладони к груди)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Дальше полетели.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042988" y="260350"/>
            <a:ext cx="79629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Артикуляционная гимнастика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27000" y="1063625"/>
            <a:ext cx="9017000" cy="5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–</a:t>
            </a: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Сначала упражнения выполняются медленно, перед зеркалом, 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так как ребёнку необходим зрительный контроль.</a:t>
            </a: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Темп упражнений можно увеличить и выполнять их под счёт.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Упражнения выполнять точно и плавно.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Лучше заниматься 2 раза в день (утром и вечером) в течение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5 – 7 минут, в зависимости от возраста и усидчивости ребёнка.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Занимаясь с детьми 3 – 4 –летнего возраста, следите, чтобы они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усвоили основные движения губ и языка.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К детям 4 – 5 лет требования повышаются: движения должны 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быть всё более чёткими и плавными, без подёргиваний.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В 6 – 7 летнем возрасте дети выполняют упражнения в быстром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темпе и умеют удерживать положение языка некоторое время.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Если во время занятий язычок у ребёнка дрожит, слишком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напряжён, отклоняется в сторону – обращайтесь к логопеду.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P10509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2727325"/>
            <a:ext cx="5508625" cy="41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P10509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211638" cy="315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79475" y="4097338"/>
            <a:ext cx="19034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«Трубочка»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5076825" y="981075"/>
            <a:ext cx="34274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«Вкусное варенье»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Изображение 021_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3" y="3213100"/>
            <a:ext cx="2792412" cy="303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Изображение 0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8" y="1268413"/>
            <a:ext cx="3854450" cy="529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148263" y="260350"/>
            <a:ext cx="360045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Киска сердится</a:t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1527175" y="804863"/>
            <a:ext cx="1841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468313" y="333375"/>
            <a:ext cx="4543425" cy="2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Выгляни в окошечко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Там увидишь кошечку.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Кошка спинку выгнула,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Зашипела, прыгнула…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Рассердилась киска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подходите близко.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1022</Words>
  <Application>Microsoft Office PowerPoint</Application>
  <PresentationFormat>Экран (4:3)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</cp:revision>
  <dcterms:modified xsi:type="dcterms:W3CDTF">2020-11-26T11:50:47Z</dcterms:modified>
</cp:coreProperties>
</file>