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94568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Shape 21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/>
        </p:nvSpPr>
        <p:spPr>
          <a:xfrm>
            <a:off x="1692275" y="333375"/>
            <a:ext cx="5759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dk1"/>
                </a:solidFill>
              </a:rPr>
              <a:t>Презентация</a:t>
            </a:r>
            <a:r>
              <a:rPr lang="ru-RU" sz="2800" b="1" i="0" u="none" strike="noStrike" cap="none" dirty="0">
                <a:solidFill>
                  <a:schemeClr val="dk1"/>
                </a:solidFill>
                <a:sym typeface="Arial"/>
              </a:rPr>
              <a:t> для родителей</a:t>
            </a:r>
            <a:endParaRPr sz="2800" dirty="0"/>
          </a:p>
        </p:txBody>
      </p:sp>
      <p:sp>
        <p:nvSpPr>
          <p:cNvPr id="85" name="Shape 85"/>
          <p:cNvSpPr txBox="1"/>
          <p:nvPr/>
        </p:nvSpPr>
        <p:spPr>
          <a:xfrm>
            <a:off x="1112362" y="981075"/>
            <a:ext cx="7275987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 u="none" strike="noStrike" cap="none" dirty="0">
                <a:solidFill>
                  <a:srgbClr val="CC0000"/>
                </a:solidFill>
                <a:sym typeface="Arial"/>
              </a:rPr>
              <a:t>«Как заниматься с ребёнком дома»</a:t>
            </a:r>
            <a:endParaRPr sz="2800" dirty="0"/>
          </a:p>
        </p:txBody>
      </p:sp>
      <p:sp>
        <p:nvSpPr>
          <p:cNvPr id="86" name="Shape 86"/>
          <p:cNvSpPr txBox="1"/>
          <p:nvPr/>
        </p:nvSpPr>
        <p:spPr>
          <a:xfrm>
            <a:off x="900113" y="2060575"/>
            <a:ext cx="5257800" cy="1249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ru-RU"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Пальчиковая гимнастика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900113" y="2997200"/>
            <a:ext cx="5857875" cy="51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Артикуляционная гимнастика</a:t>
            </a:r>
            <a:endParaRPr/>
          </a:p>
        </p:txBody>
      </p:sp>
      <p:sp>
        <p:nvSpPr>
          <p:cNvPr id="88" name="Shape 88"/>
          <p:cNvSpPr txBox="1"/>
          <p:nvPr/>
        </p:nvSpPr>
        <p:spPr>
          <a:xfrm>
            <a:off x="827088" y="3933825"/>
            <a:ext cx="6337300" cy="51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Игры на вызывание звуков</a:t>
            </a:r>
            <a:endParaRPr/>
          </a:p>
        </p:txBody>
      </p:sp>
      <p:sp>
        <p:nvSpPr>
          <p:cNvPr id="89" name="Shape 89"/>
          <p:cNvSpPr txBox="1"/>
          <p:nvPr/>
        </p:nvSpPr>
        <p:spPr>
          <a:xfrm>
            <a:off x="827088" y="5013325"/>
            <a:ext cx="2243137" cy="51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Потешки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Shape 159" descr="Изображение 0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213" y="3068638"/>
            <a:ext cx="2905125" cy="289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Shape 160" descr="Изображение 0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3438" y="1484313"/>
            <a:ext cx="4057650" cy="485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Shape 161"/>
          <p:cNvSpPr txBox="1"/>
          <p:nvPr/>
        </p:nvSpPr>
        <p:spPr>
          <a:xfrm>
            <a:off x="5848350" y="404813"/>
            <a:ext cx="1747838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Парус</a:t>
            </a:r>
            <a:endParaRPr/>
          </a:p>
        </p:txBody>
      </p:sp>
      <p:sp>
        <p:nvSpPr>
          <p:cNvPr id="162" name="Shape 162"/>
          <p:cNvSpPr txBox="1"/>
          <p:nvPr/>
        </p:nvSpPr>
        <p:spPr>
          <a:xfrm>
            <a:off x="323850" y="836613"/>
            <a:ext cx="4248150" cy="180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Лодочка под парусом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реке плывёт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прогулку лодочка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Малышей везёт.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Shape 167" descr="Изображение 0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6825" y="3284538"/>
            <a:ext cx="3021013" cy="308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Shape 168" descr="Изображение 0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850" y="1268413"/>
            <a:ext cx="3168650" cy="5256212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Shape 169"/>
          <p:cNvSpPr txBox="1"/>
          <p:nvPr/>
        </p:nvSpPr>
        <p:spPr>
          <a:xfrm>
            <a:off x="4140200" y="765175"/>
            <a:ext cx="4535488" cy="2227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Дятел на стволе сидит,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Клювом по нему стучит.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Стук да стук,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Стук да стук –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Раздаётся громкий стук.</a:t>
            </a:r>
            <a:endParaRPr/>
          </a:p>
        </p:txBody>
      </p:sp>
      <p:sp>
        <p:nvSpPr>
          <p:cNvPr id="170" name="Shape 170"/>
          <p:cNvSpPr txBox="1"/>
          <p:nvPr/>
        </p:nvSpPr>
        <p:spPr>
          <a:xfrm>
            <a:off x="1187450" y="333375"/>
            <a:ext cx="2014538" cy="51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Дятел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Shape 175" descr="Изображение 0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888" y="3789363"/>
            <a:ext cx="2733675" cy="284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Shape 176" descr="Изображение 0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6825" y="1700213"/>
            <a:ext cx="3705225" cy="469582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Shape 177"/>
          <p:cNvSpPr txBox="1"/>
          <p:nvPr/>
        </p:nvSpPr>
        <p:spPr>
          <a:xfrm>
            <a:off x="323850" y="333375"/>
            <a:ext cx="6129338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 берёзой у дорожки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Гриб растёт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толстой ножке.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Мимо мы пройти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сможем,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Гриб в лукошко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мы положим.</a:t>
            </a:r>
            <a:endParaRPr/>
          </a:p>
        </p:txBody>
      </p:sp>
      <p:sp>
        <p:nvSpPr>
          <p:cNvPr id="178" name="Shape 178"/>
          <p:cNvSpPr txBox="1"/>
          <p:nvPr/>
        </p:nvSpPr>
        <p:spPr>
          <a:xfrm>
            <a:off x="6208713" y="300038"/>
            <a:ext cx="1057275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Гриб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/>
        </p:nvSpPr>
        <p:spPr>
          <a:xfrm>
            <a:off x="1979613" y="404813"/>
            <a:ext cx="5421312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Игры на вызывание звуков</a:t>
            </a:r>
            <a:endParaRPr/>
          </a:p>
        </p:txBody>
      </p:sp>
      <p:sp>
        <p:nvSpPr>
          <p:cNvPr id="184" name="Shape 184"/>
          <p:cNvSpPr txBox="1"/>
          <p:nvPr/>
        </p:nvSpPr>
        <p:spPr>
          <a:xfrm>
            <a:off x="655638" y="1052513"/>
            <a:ext cx="8488362" cy="6827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Овладение правильным произношением звуков и других 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сторон звучащей речи не у всех детей идёт равномерно,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родители часто интересуются, не отстаёт ли их ребёнок в 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речевом развитии, когда он научится правильно произносить 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тот или иной звук.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На ранних этапах речевого развития ребёнок заменяет 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сложные звуки простыми. 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Исправление нарушений звукопроизношения проводится 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поэтапно. Различают четыре основных этапа: 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Подготовительный – артикуляционная гимнастика,  работа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над дыханием, развитием фонематического слуха.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 startAt="2"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Постановка звука – вызывание правильного звука, начальное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формирование звукопроизносительных навыков.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 Автоматизация звука – закрепление  произношения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сформированного звука в слогах, словах, фразах.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 startAt="4"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Дифференциация звуков – постепенная, последовательная 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Работа по различению смешиваемых звуков.</a:t>
            </a:r>
            <a:endParaRPr/>
          </a:p>
          <a:p>
            <a:pPr marL="342900" marR="0" lvl="0" indent="-34290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Shape 189" descr="P10509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3213100"/>
            <a:ext cx="45720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Shape 190" descr="P10509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0825" y="188913"/>
            <a:ext cx="4787900" cy="35909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Shape 191"/>
          <p:cNvSpPr txBox="1"/>
          <p:nvPr/>
        </p:nvSpPr>
        <p:spPr>
          <a:xfrm>
            <a:off x="950913" y="4476750"/>
            <a:ext cx="2022475" cy="51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А – А – А</a:t>
            </a:r>
            <a:endParaRPr/>
          </a:p>
        </p:txBody>
      </p:sp>
      <p:sp>
        <p:nvSpPr>
          <p:cNvPr id="192" name="Shape 192"/>
          <p:cNvSpPr txBox="1"/>
          <p:nvPr/>
        </p:nvSpPr>
        <p:spPr>
          <a:xfrm>
            <a:off x="6227763" y="1412875"/>
            <a:ext cx="2124075" cy="51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У – У – У</a:t>
            </a:r>
            <a:r>
              <a:rPr lang="ru-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Shape 197" descr="Изображение 0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3800" y="1989138"/>
            <a:ext cx="3457575" cy="460851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Shape 198"/>
          <p:cNvSpPr txBox="1"/>
          <p:nvPr/>
        </p:nvSpPr>
        <p:spPr>
          <a:xfrm>
            <a:off x="6011863" y="1125538"/>
            <a:ext cx="2232025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А – а – а</a:t>
            </a:r>
            <a:r>
              <a:rPr lang="ru-RU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r>
              <a:rPr lang="ru-RU" sz="1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99" name="Shape 199" descr="Изображение 0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288" y="1962150"/>
            <a:ext cx="3671887" cy="456247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Shape 200"/>
          <p:cNvSpPr txBox="1"/>
          <p:nvPr/>
        </p:nvSpPr>
        <p:spPr>
          <a:xfrm>
            <a:off x="611188" y="981075"/>
            <a:ext cx="3167062" cy="51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У – у – у!</a:t>
            </a:r>
            <a:endParaRPr/>
          </a:p>
        </p:txBody>
      </p:sp>
      <p:sp>
        <p:nvSpPr>
          <p:cNvPr id="201" name="Shape 201"/>
          <p:cNvSpPr txBox="1"/>
          <p:nvPr/>
        </p:nvSpPr>
        <p:spPr>
          <a:xfrm>
            <a:off x="2051050" y="333375"/>
            <a:ext cx="6369050" cy="51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Вызывание гласных звуков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Shape 206" descr="Изображение 0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2363" y="1844675"/>
            <a:ext cx="3816350" cy="4535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Shape 207" descr="Изображение 0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8313" y="1844675"/>
            <a:ext cx="4035425" cy="4551363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Shape 208"/>
          <p:cNvSpPr txBox="1"/>
          <p:nvPr/>
        </p:nvSpPr>
        <p:spPr>
          <a:xfrm>
            <a:off x="971550" y="620713"/>
            <a:ext cx="2376488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И – и – и!</a:t>
            </a:r>
            <a:endParaRPr/>
          </a:p>
        </p:txBody>
      </p:sp>
      <p:sp>
        <p:nvSpPr>
          <p:cNvPr id="209" name="Shape 209"/>
          <p:cNvSpPr txBox="1"/>
          <p:nvPr/>
        </p:nvSpPr>
        <p:spPr>
          <a:xfrm>
            <a:off x="5508625" y="549275"/>
            <a:ext cx="2717800" cy="51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О – о – о!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Shape 214" descr="Изображение 0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2349500"/>
            <a:ext cx="4087813" cy="4113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Shape 215" descr="Изображение 0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6463" y="2349500"/>
            <a:ext cx="4103687" cy="4032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Shape 216"/>
          <p:cNvSpPr txBox="1"/>
          <p:nvPr/>
        </p:nvSpPr>
        <p:spPr>
          <a:xfrm>
            <a:off x="611188" y="876300"/>
            <a:ext cx="3843337" cy="51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УА! УА! УА!</a:t>
            </a:r>
            <a:endParaRPr/>
          </a:p>
        </p:txBody>
      </p:sp>
      <p:sp>
        <p:nvSpPr>
          <p:cNvPr id="217" name="Shape 217"/>
          <p:cNvSpPr txBox="1"/>
          <p:nvPr/>
        </p:nvSpPr>
        <p:spPr>
          <a:xfrm>
            <a:off x="5435600" y="908050"/>
            <a:ext cx="3267075" cy="51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АУ! АУ! АУ!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Shape 222" descr="Изображение 0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3" y="2205038"/>
            <a:ext cx="3546475" cy="446405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Shape 223"/>
          <p:cNvSpPr txBox="1"/>
          <p:nvPr/>
        </p:nvSpPr>
        <p:spPr>
          <a:xfrm>
            <a:off x="5724525" y="1268413"/>
            <a:ext cx="3068638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С – С – С</a:t>
            </a:r>
            <a:endParaRPr/>
          </a:p>
        </p:txBody>
      </p:sp>
      <p:sp>
        <p:nvSpPr>
          <p:cNvPr id="224" name="Shape 224"/>
          <p:cNvSpPr txBox="1"/>
          <p:nvPr/>
        </p:nvSpPr>
        <p:spPr>
          <a:xfrm>
            <a:off x="1692275" y="300038"/>
            <a:ext cx="800735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Вызывание согласных звуков</a:t>
            </a:r>
            <a:endParaRPr/>
          </a:p>
        </p:txBody>
      </p:sp>
      <p:sp>
        <p:nvSpPr>
          <p:cNvPr id="225" name="Shape 225"/>
          <p:cNvSpPr txBox="1"/>
          <p:nvPr/>
        </p:nvSpPr>
        <p:spPr>
          <a:xfrm>
            <a:off x="1116013" y="1268413"/>
            <a:ext cx="3709987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Ш – Ш – Ш</a:t>
            </a:r>
            <a:endParaRPr/>
          </a:p>
        </p:txBody>
      </p:sp>
      <p:pic>
        <p:nvPicPr>
          <p:cNvPr id="226" name="Shape 226" descr="Изображение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92725" y="2133600"/>
            <a:ext cx="3605213" cy="4437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/>
          <p:nvPr/>
        </p:nvSpPr>
        <p:spPr>
          <a:xfrm>
            <a:off x="2824163" y="333375"/>
            <a:ext cx="2127250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Потешки</a:t>
            </a:r>
            <a:endParaRPr/>
          </a:p>
        </p:txBody>
      </p:sp>
      <p:sp>
        <p:nvSpPr>
          <p:cNvPr id="232" name="Shape 232"/>
          <p:cNvSpPr txBox="1"/>
          <p:nvPr/>
        </p:nvSpPr>
        <p:spPr>
          <a:xfrm>
            <a:off x="1527175" y="1482725"/>
            <a:ext cx="18415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3" name="Shape 233"/>
          <p:cNvSpPr txBox="1"/>
          <p:nvPr/>
        </p:nvSpPr>
        <p:spPr>
          <a:xfrm>
            <a:off x="468313" y="903288"/>
            <a:ext cx="8626475" cy="527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Доказано, что между речевой функцией и общей двигательной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системой существует тесная связь. Совокупность движений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тела, мелкой моторики и органов речи помогает избавиться от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монотонности речи, нормализовать её темп  и формирует правильное произношение. Заучивание стихотворных текстов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потешек с участием рук и пальчиков приводит к тому, что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ребёнок лучше запоминает , его речь делается более выразительной, внятной, эмоционально окрашенной. Развивается детское воображение и активизируется мыслительная деятельность малыша.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Художественная книга – друг не только детей, но и родителей,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прекрасный помощник в воспитании, развитии речи, общении.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Прочитав стихотворение или сказку, хорошо использовать его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содержание для простенькой инсценировки. (Расти коса до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Пояса…) и т.д. Нужно подобрать игрушки, картинки и повторно рассказывая, изобразить все эпизоды стихотворения.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Наглядные образы помогают детям лучше усвоить потешку.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2124075" y="188913"/>
            <a:ext cx="5862638" cy="6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1">
                <a:solidFill>
                  <a:srgbClr val="3333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Пальчиковая гимнастика</a:t>
            </a:r>
            <a:endParaRPr/>
          </a:p>
        </p:txBody>
      </p:sp>
      <p:sp>
        <p:nvSpPr>
          <p:cNvPr id="95" name="Shape 95"/>
          <p:cNvSpPr txBox="1"/>
          <p:nvPr/>
        </p:nvSpPr>
        <p:spPr>
          <a:xfrm>
            <a:off x="323850" y="981075"/>
            <a:ext cx="8588375" cy="567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Давно известно, что движения рук и пальцев, сопровождаемые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короткими стихами, благотворно действуют на развитие детей.</a:t>
            </a:r>
            <a:endParaRPr/>
          </a:p>
          <a:p>
            <a:pPr marL="0" marR="0" lvl="0" indent="-1270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Выполнение упражнений приводит к возбуждению в речевых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центрах речевых зон, что стимулирует развитие речи.</a:t>
            </a:r>
            <a:endParaRPr/>
          </a:p>
          <a:p>
            <a:pPr marL="0" marR="0" lvl="0" indent="-1270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Игры с пальчиками создают эмоциональный фон, развивают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умение подражать взрослому, учат вслушиваться и понимать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смысл речи, повышают речевую активность ребёнка.</a:t>
            </a:r>
            <a:endParaRPr/>
          </a:p>
          <a:p>
            <a:pPr marL="0" marR="0" lvl="0" indent="-1270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Развивается память ребёнка, так как он учится запоминать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определённые положения рук и последовательность движений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(лучшему запоминанию поможет яркий рисунок на странице).</a:t>
            </a:r>
            <a:endParaRPr/>
          </a:p>
          <a:p>
            <a:pPr marL="0" marR="0" lvl="0" indent="-1270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У малыша развивается воображение и фантазия. Овладев всеми упражнениями, он сможет «рассказывать руками» целые истории.</a:t>
            </a:r>
            <a:endParaRPr/>
          </a:p>
          <a:p>
            <a:pPr marL="0" marR="0" lvl="0" indent="-1270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Хорошую тренировку дают народные игры – потешки («Сорока-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белобока»). Родители помогают детям выполнять это упр – е.</a:t>
            </a:r>
            <a:endParaRPr/>
          </a:p>
          <a:p>
            <a:pPr marL="0" marR="0" lvl="0" indent="-1270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Выполняя пальчиками различные упражнения, ребёнок быстрее научится рисовать и писать.</a:t>
            </a:r>
            <a:endParaRPr/>
          </a:p>
          <a:p>
            <a:pPr marL="0" marR="0" lvl="0" indent="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/>
          <p:nvPr/>
        </p:nvSpPr>
        <p:spPr>
          <a:xfrm>
            <a:off x="395288" y="1196975"/>
            <a:ext cx="3529012" cy="4108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Расти, коса, до пояса,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вырони ни волоса.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Расти, косынька,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 пят –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 волосыньки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ряд.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Расти, коса,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путайся –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Маму, дочка,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слушайся.</a:t>
            </a:r>
            <a:endParaRPr/>
          </a:p>
        </p:txBody>
      </p:sp>
      <p:pic>
        <p:nvPicPr>
          <p:cNvPr id="239" name="Shape 239" descr="P10509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11638" y="404813"/>
            <a:ext cx="4591050" cy="612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Shape 244" descr="Изображение 0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40200" y="765175"/>
            <a:ext cx="4824413" cy="5595938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Shape 245"/>
          <p:cNvSpPr txBox="1"/>
          <p:nvPr/>
        </p:nvSpPr>
        <p:spPr>
          <a:xfrm>
            <a:off x="323850" y="1557338"/>
            <a:ext cx="5184775" cy="3508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Водичка, водичка,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Умой моё личико,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Чтобы глазоньки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блестели,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Чтобы щёчки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краснели,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Чтоб смеялся роток,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Чтоб кусался зубок.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Shape 250" descr="Изображение 0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825" y="476250"/>
            <a:ext cx="4826000" cy="575945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Shape 251"/>
          <p:cNvSpPr txBox="1"/>
          <p:nvPr/>
        </p:nvSpPr>
        <p:spPr>
          <a:xfrm>
            <a:off x="5219700" y="1125538"/>
            <a:ext cx="3725863" cy="436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Идёт коза рогатая,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Идёт коза бодатая: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Ножками топ – топ,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Глазками хлоп – хлоп.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Кто каши не ест,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Кто молока не пьёт,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Того забодаю, забодаю,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забодаю.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Shape 256" descr="Изображение 0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67175" y="692150"/>
            <a:ext cx="4860925" cy="531336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Shape 257"/>
          <p:cNvSpPr txBox="1"/>
          <p:nvPr/>
        </p:nvSpPr>
        <p:spPr>
          <a:xfrm>
            <a:off x="250825" y="1125538"/>
            <a:ext cx="4249738" cy="5643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Ты мороз – мороз –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мороз,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показывай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свой нос!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Уходи скорей домой,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стужу у</a:t>
            </a: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води с собой.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 мы саночки возьмём,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Мы на улицу пойдём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Сядем в саночки-самокаточки, да с горы-то ух, в снег пушистый –бух.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Shape 262" descr="Изображение 0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11638" y="549275"/>
            <a:ext cx="4589462" cy="554355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Shape 263"/>
          <p:cNvSpPr txBox="1"/>
          <p:nvPr/>
        </p:nvSpPr>
        <p:spPr>
          <a:xfrm>
            <a:off x="323850" y="1412875"/>
            <a:ext cx="4248150" cy="3935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Баю – бай,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Баю – бай…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Ты собаченька,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лай,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Белолапа, не скули,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Мою Машу не буди!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Ты собаченька, не лай,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Мою машу не пугай.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/>
        </p:nvSpPr>
        <p:spPr>
          <a:xfrm>
            <a:off x="2268538" y="1268413"/>
            <a:ext cx="5256212" cy="180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Солнце поднимается  –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Цветочек распускается!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Солнышко садится  –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Цветочек спать ложится. </a:t>
            </a:r>
            <a:endParaRPr/>
          </a:p>
        </p:txBody>
      </p:sp>
      <p:sp>
        <p:nvSpPr>
          <p:cNvPr id="101" name="Shape 101"/>
          <p:cNvSpPr txBox="1"/>
          <p:nvPr/>
        </p:nvSpPr>
        <p:spPr>
          <a:xfrm>
            <a:off x="3635375" y="476250"/>
            <a:ext cx="2449513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Цветок</a:t>
            </a:r>
            <a:endParaRPr dirty="0"/>
          </a:p>
        </p:txBody>
      </p:sp>
      <p:pic>
        <p:nvPicPr>
          <p:cNvPr id="102" name="Shape 102" descr="P10509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7900" y="3500438"/>
            <a:ext cx="4032250" cy="3024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 descr="P10509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288" y="3500438"/>
            <a:ext cx="4067175" cy="3049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Shape 108" descr="Изображение 002_0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3" y="3284538"/>
            <a:ext cx="3743325" cy="2468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Shape 109" descr="Изображение 002_0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6825" y="3284538"/>
            <a:ext cx="3533775" cy="2519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Shape 110" descr="Изображение 00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76825" y="188913"/>
            <a:ext cx="3529013" cy="28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 txBox="1"/>
          <p:nvPr/>
        </p:nvSpPr>
        <p:spPr>
          <a:xfrm>
            <a:off x="1187450" y="981075"/>
            <a:ext cx="26622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1" dirty="0">
                <a:solidFill>
                  <a:srgbClr val="FF0000"/>
                </a:solidFill>
              </a:rPr>
              <a:t>Ф</a:t>
            </a:r>
            <a:r>
              <a:rPr lang="ru-RU" sz="3200" b="1" i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онарики</a:t>
            </a:r>
            <a:endParaRPr dirty="0"/>
          </a:p>
        </p:txBody>
      </p:sp>
      <p:sp>
        <p:nvSpPr>
          <p:cNvPr id="112" name="Shape 112"/>
          <p:cNvSpPr txBox="1"/>
          <p:nvPr/>
        </p:nvSpPr>
        <p:spPr>
          <a:xfrm>
            <a:off x="611188" y="6021388"/>
            <a:ext cx="374491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Фонарики зажглись!</a:t>
            </a:r>
            <a:endParaRPr/>
          </a:p>
        </p:txBody>
      </p:sp>
      <p:sp>
        <p:nvSpPr>
          <p:cNvPr id="113" name="Shape 113"/>
          <p:cNvSpPr txBox="1"/>
          <p:nvPr/>
        </p:nvSpPr>
        <p:spPr>
          <a:xfrm>
            <a:off x="5292725" y="6015038"/>
            <a:ext cx="353218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Фонарики погасли!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Shape 118" descr="Изображение 0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549275"/>
            <a:ext cx="3744913" cy="2776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Shape 119" descr="Изображение 004_0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850" y="3789363"/>
            <a:ext cx="3816350" cy="2592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Shape 120" descr="Изображение 00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0" y="3860800"/>
            <a:ext cx="4176713" cy="2592388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/>
          <p:nvPr/>
        </p:nvSpPr>
        <p:spPr>
          <a:xfrm>
            <a:off x="5795963" y="404813"/>
            <a:ext cx="1879600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Шарик</a:t>
            </a:r>
            <a:endParaRPr dirty="0"/>
          </a:p>
        </p:txBody>
      </p:sp>
      <p:sp>
        <p:nvSpPr>
          <p:cNvPr id="122" name="Shape 122"/>
          <p:cNvSpPr txBox="1"/>
          <p:nvPr/>
        </p:nvSpPr>
        <p:spPr>
          <a:xfrm>
            <a:off x="5272088" y="520700"/>
            <a:ext cx="1841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Shape 123"/>
          <p:cNvSpPr txBox="1"/>
          <p:nvPr/>
        </p:nvSpPr>
        <p:spPr>
          <a:xfrm>
            <a:off x="4427538" y="1125538"/>
            <a:ext cx="4392612" cy="2227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 надул упругий шарик,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Укусил его комарик.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Лопнул шарик –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беда,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Новый шар надую я.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Shape 128" descr="Изображение 0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3" y="3284538"/>
            <a:ext cx="3960812" cy="3100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 descr="Изображение 0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6825" y="333375"/>
            <a:ext cx="3613150" cy="2898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Shape 130"/>
          <p:cNvSpPr txBox="1"/>
          <p:nvPr/>
        </p:nvSpPr>
        <p:spPr>
          <a:xfrm>
            <a:off x="900113" y="981075"/>
            <a:ext cx="3629025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Птичка летит</a:t>
            </a:r>
            <a:endParaRPr dirty="0"/>
          </a:p>
        </p:txBody>
      </p:sp>
      <p:sp>
        <p:nvSpPr>
          <p:cNvPr id="131" name="Shape 131"/>
          <p:cNvSpPr txBox="1"/>
          <p:nvPr/>
        </p:nvSpPr>
        <p:spPr>
          <a:xfrm>
            <a:off x="4500563" y="3468688"/>
            <a:ext cx="4195762" cy="2592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Птички летели,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(помахать «крыльями»)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i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Сели – посидели,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(прижать ладони к груди)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i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Дальше полетели.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/>
        </p:nvSpPr>
        <p:spPr>
          <a:xfrm>
            <a:off x="1042988" y="260350"/>
            <a:ext cx="7962900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Артикуляционная гимнастика</a:t>
            </a:r>
            <a:endParaRPr/>
          </a:p>
        </p:txBody>
      </p:sp>
      <p:sp>
        <p:nvSpPr>
          <p:cNvPr id="137" name="Shape 137"/>
          <p:cNvSpPr txBox="1"/>
          <p:nvPr/>
        </p:nvSpPr>
        <p:spPr>
          <a:xfrm>
            <a:off x="127000" y="1063625"/>
            <a:ext cx="9017000" cy="5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–</a:t>
            </a:r>
            <a:r>
              <a:rPr lang="ru-RU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Сначала упражнения выполняются медленно, перед зеркалом, </a:t>
            </a:r>
            <a:endParaRPr/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так как ребёнку необходим зрительный контроль.</a:t>
            </a: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Темп упражнений можно увеличить и выполнять их под счёт.</a:t>
            </a:r>
            <a:endParaRPr/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Упражнения выполнять точно и плавно.</a:t>
            </a:r>
            <a:endParaRPr/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 Лучше заниматься 2 раза в день (утром и вечером) в течение</a:t>
            </a:r>
            <a:endParaRPr/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5 – 7 минут, в зависимости от возраста и усидчивости ребёнка.</a:t>
            </a:r>
            <a:endParaRPr/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 Занимаясь с детьми 3 – 4 –летнего возраста, следите, чтобы они</a:t>
            </a:r>
            <a:endParaRPr/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усвоили основные движения губ и языка.</a:t>
            </a:r>
            <a:endParaRPr/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 К детям 4 – 5 лет требования повышаются: движения должны </a:t>
            </a:r>
            <a:endParaRPr/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быть всё более чёткими и плавными, без подёргиваний.</a:t>
            </a:r>
            <a:endParaRPr/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 В 6 – 7 летнем возрасте дети выполняют упражнения в быстром</a:t>
            </a:r>
            <a:endParaRPr/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темпе и умеют удерживать положение языка некоторое время.</a:t>
            </a:r>
            <a:endParaRPr/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</a:t>
            </a: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Если во время занятий язычок у ребёнка дрожит, слишком</a:t>
            </a:r>
            <a:endParaRPr/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напряжён, отклоняется в сторону – обращайтесь к логопеду.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Shape 142" descr="P10509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5375" y="2727325"/>
            <a:ext cx="5508625" cy="413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Shape 143" descr="P10509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211638" cy="315753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/>
          <p:nvPr/>
        </p:nvSpPr>
        <p:spPr>
          <a:xfrm>
            <a:off x="879475" y="4097338"/>
            <a:ext cx="190341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«Трубочка»</a:t>
            </a:r>
            <a:endParaRPr/>
          </a:p>
        </p:txBody>
      </p:sp>
      <p:sp>
        <p:nvSpPr>
          <p:cNvPr id="145" name="Shape 145"/>
          <p:cNvSpPr txBox="1"/>
          <p:nvPr/>
        </p:nvSpPr>
        <p:spPr>
          <a:xfrm>
            <a:off x="5076825" y="981075"/>
            <a:ext cx="342741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«Вкусное варенье»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Shape 150" descr="Изображение 021_0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013" y="3213100"/>
            <a:ext cx="2792412" cy="3033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Shape 151" descr="Изображение 0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9338" y="1268413"/>
            <a:ext cx="3854450" cy="5294312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/>
          <p:nvPr/>
        </p:nvSpPr>
        <p:spPr>
          <a:xfrm>
            <a:off x="5148263" y="260350"/>
            <a:ext cx="3600450" cy="51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Киска сердится</a:t>
            </a:r>
            <a:endParaRPr/>
          </a:p>
        </p:txBody>
      </p:sp>
      <p:sp>
        <p:nvSpPr>
          <p:cNvPr id="153" name="Shape 153"/>
          <p:cNvSpPr txBox="1"/>
          <p:nvPr/>
        </p:nvSpPr>
        <p:spPr>
          <a:xfrm>
            <a:off x="1527175" y="804863"/>
            <a:ext cx="18415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Shape 154"/>
          <p:cNvSpPr txBox="1"/>
          <p:nvPr/>
        </p:nvSpPr>
        <p:spPr>
          <a:xfrm>
            <a:off x="468313" y="333375"/>
            <a:ext cx="4543425" cy="26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Выгляни в окошечко –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Там увидишь кошечку.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Кошка спинку выгнула,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Зашипела, прыгнула…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Рассердилась киска –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подходите близко.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1022</Words>
  <Application>Microsoft Office PowerPoint</Application>
  <PresentationFormat>Экран (4:3)</PresentationFormat>
  <Paragraphs>175</Paragraphs>
  <Slides>24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2</cp:revision>
  <dcterms:modified xsi:type="dcterms:W3CDTF">2020-11-26T11:50:47Z</dcterms:modified>
</cp:coreProperties>
</file>