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7"/>
  </p:notesMasterIdLst>
  <p:sldIdLst>
    <p:sldId id="257" r:id="rId2"/>
    <p:sldId id="258" r:id="rId3"/>
    <p:sldId id="306" r:id="rId4"/>
    <p:sldId id="307" r:id="rId5"/>
    <p:sldId id="261" r:id="rId6"/>
    <p:sldId id="264" r:id="rId7"/>
    <p:sldId id="268" r:id="rId8"/>
    <p:sldId id="262" r:id="rId9"/>
    <p:sldId id="269" r:id="rId10"/>
    <p:sldId id="270" r:id="rId11"/>
    <p:sldId id="308" r:id="rId12"/>
    <p:sldId id="309" r:id="rId13"/>
    <p:sldId id="310" r:id="rId14"/>
    <p:sldId id="311" r:id="rId15"/>
    <p:sldId id="312" r:id="rId16"/>
    <p:sldId id="271" r:id="rId17"/>
    <p:sldId id="272" r:id="rId18"/>
    <p:sldId id="277" r:id="rId19"/>
    <p:sldId id="273" r:id="rId20"/>
    <p:sldId id="274" r:id="rId21"/>
    <p:sldId id="276" r:id="rId22"/>
    <p:sldId id="275" r:id="rId23"/>
    <p:sldId id="278" r:id="rId24"/>
    <p:sldId id="279" r:id="rId25"/>
    <p:sldId id="265" r:id="rId26"/>
  </p:sldIdLst>
  <p:sldSz cx="12192000" cy="6858000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184" autoAdjust="0"/>
    <p:restoredTop sz="93922" autoAdjust="0"/>
  </p:normalViewPr>
  <p:slideViewPr>
    <p:cSldViewPr>
      <p:cViewPr varScale="1">
        <p:scale>
          <a:sx n="80" d="100"/>
          <a:sy n="80" d="100"/>
        </p:scale>
        <p:origin x="-51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E30BC-5082-4CCF-A5F9-1BD98B1FE210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112018-85D3-4E45-AC1B-D2218045C93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Равенство и сотрудничество</a:t>
          </a:r>
          <a:endParaRPr lang="ru-RU" sz="1400" dirty="0">
            <a:solidFill>
              <a:schemeClr val="tx2"/>
            </a:solidFill>
          </a:endParaRPr>
        </a:p>
      </dgm:t>
    </dgm:pt>
    <dgm:pt modelId="{6F39D782-A441-4E66-8974-FEF7B59BE6E2}" type="parTrans" cxnId="{CE58FEFA-EDC3-4413-90AB-B92A27E84B16}">
      <dgm:prSet/>
      <dgm:spPr/>
      <dgm:t>
        <a:bodyPr/>
        <a:lstStyle/>
        <a:p>
          <a:endParaRPr lang="ru-RU"/>
        </a:p>
      </dgm:t>
    </dgm:pt>
    <dgm:pt modelId="{E79773EF-6742-45A3-B987-24A964CDC82D}" type="sibTrans" cxnId="{CE58FEFA-EDC3-4413-90AB-B92A27E84B16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774C080-7E65-4669-AAF2-520272EDF06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Уважать мнение каждого ребенка</a:t>
          </a:r>
          <a:endParaRPr lang="ru-RU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E494F7B-B0B5-4DAC-B9F3-B105D1D6C1F3}" type="parTrans" cxnId="{DC591E53-5880-44C4-86BE-F2B177026FCC}">
      <dgm:prSet/>
      <dgm:spPr/>
      <dgm:t>
        <a:bodyPr/>
        <a:lstStyle/>
        <a:p>
          <a:endParaRPr lang="ru-RU"/>
        </a:p>
      </dgm:t>
    </dgm:pt>
    <dgm:pt modelId="{D2F2CF45-BF8E-4C04-82CA-39C38E1771A5}" type="sibTrans" cxnId="{DC591E53-5880-44C4-86BE-F2B177026FC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56927FE-5584-470E-87E1-C96FF32F7BCB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Не поучать, а научить</a:t>
          </a:r>
          <a:endParaRPr lang="ru-RU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EBE4F59-10BD-411B-A0DF-4AAD26329041}" type="sibTrans" cxnId="{2E7CDAF0-C6F9-45EC-9D7C-D6E2B497AB1D}">
      <dgm:prSet/>
      <dgm:spPr/>
      <dgm:t>
        <a:bodyPr/>
        <a:lstStyle/>
        <a:p>
          <a:endParaRPr lang="ru-RU"/>
        </a:p>
      </dgm:t>
    </dgm:pt>
    <dgm:pt modelId="{1E846720-E14D-4B46-8310-E88D901280AD}" type="parTrans" cxnId="{2E7CDAF0-C6F9-45EC-9D7C-D6E2B497AB1D}">
      <dgm:prSet/>
      <dgm:spPr/>
      <dgm:t>
        <a:bodyPr/>
        <a:lstStyle/>
        <a:p>
          <a:endParaRPr lang="ru-RU"/>
        </a:p>
      </dgm:t>
    </dgm:pt>
    <dgm:pt modelId="{EE8051A3-573F-47C9-8861-D3AD5A0E6A9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самостоятельности, инициативности и ответственности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222F03E3-F6D0-4694-ACA9-AC34ACAC003D}" type="sibTrans" cxnId="{428EAD79-63F7-4D2C-A414-A3381660BA0C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D005507-016A-43FE-9624-1B857B8FE007}" type="parTrans" cxnId="{428EAD79-63F7-4D2C-A414-A3381660BA0C}">
      <dgm:prSet/>
      <dgm:spPr/>
      <dgm:t>
        <a:bodyPr/>
        <a:lstStyle/>
        <a:p>
          <a:endParaRPr lang="ru-RU"/>
        </a:p>
      </dgm:t>
    </dgm:pt>
    <dgm:pt modelId="{24E93209-93F8-45FA-9139-F50A8154812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эмоционального благополучия;</a:t>
          </a:r>
          <a:endParaRPr lang="ru-RU" sz="18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42BB4-5C3A-4A30-8BD1-A2CA0949EF25}" type="sibTrans" cxnId="{1A1EA58B-1E28-420E-999F-5E20547B1CAB}">
      <dgm:prSet/>
      <dgm:spPr/>
      <dgm:t>
        <a:bodyPr/>
        <a:lstStyle/>
        <a:p>
          <a:endParaRPr lang="ru-RU"/>
        </a:p>
      </dgm:t>
    </dgm:pt>
    <dgm:pt modelId="{C56EC14F-CF96-4A1E-ACF0-A5E75F559746}" type="parTrans" cxnId="{1A1EA58B-1E28-420E-999F-5E20547B1CAB}">
      <dgm:prSet/>
      <dgm:spPr/>
      <dgm:t>
        <a:bodyPr/>
        <a:lstStyle/>
        <a:p>
          <a:endParaRPr lang="ru-RU"/>
        </a:p>
      </dgm:t>
    </dgm:pt>
    <dgm:pt modelId="{83E8734D-8D43-4092-BD08-AAC3A2F6B8D2}" type="pres">
      <dgm:prSet presAssocID="{626E30BC-5082-4CCF-A5F9-1BD98B1FE2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AB42E-32F9-40FD-B188-0B80AD750539}" type="pres">
      <dgm:prSet presAssocID="{24E93209-93F8-45FA-9139-F50A8154812E}" presName="node" presStyleLbl="node1" presStyleIdx="0" presStyleCnt="5" custScaleX="170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4AC35-6427-4A0B-89C5-439C0DBC4BFE}" type="pres">
      <dgm:prSet presAssocID="{30B42BB4-5C3A-4A30-8BD1-A2CA0949EF2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3276FAB-A95A-4845-B6B3-686D9DA687E5}" type="pres">
      <dgm:prSet presAssocID="{30B42BB4-5C3A-4A30-8BD1-A2CA0949EF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40984BD-5FFC-405B-8A2A-CE2E7934AB6D}" type="pres">
      <dgm:prSet presAssocID="{EE8051A3-573F-47C9-8861-D3AD5A0E6A9D}" presName="node" presStyleLbl="node1" presStyleIdx="1" presStyleCnt="5" custScaleX="152740" custRadScaleRad="166483" custRadScaleInc="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B0795-2B13-49A6-8A58-815D9A5F5E84}" type="pres">
      <dgm:prSet presAssocID="{222F03E3-F6D0-4694-ACA9-AC34ACAC003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539BFD5-2EA3-45A7-BDB6-034F557D3049}" type="pres">
      <dgm:prSet presAssocID="{222F03E3-F6D0-4694-ACA9-AC34ACAC003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5C2A0E8-1EF3-412F-8824-DA644FF69B1E}" type="pres">
      <dgm:prSet presAssocID="{EF112018-85D3-4E45-AC1B-D2218045C933}" presName="node" presStyleLbl="node1" presStyleIdx="2" presStyleCnt="5" custScaleX="135258" custRadScaleRad="118749" custRadScaleInc="-4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7F487-6B20-4DC7-95FB-96C598378B50}" type="pres">
      <dgm:prSet presAssocID="{E79773EF-6742-45A3-B987-24A964CDC82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744C3DF-547E-4EB8-8FF3-63CE19C83DD8}" type="pres">
      <dgm:prSet presAssocID="{E79773EF-6742-45A3-B987-24A964CDC82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C28D216-98CD-4AFD-8678-AC3189C4DAB4}" type="pres">
      <dgm:prSet presAssocID="{5774C080-7E65-4669-AAF2-520272EDF067}" presName="node" presStyleLbl="node1" presStyleIdx="3" presStyleCnt="5" custScaleX="142075" custRadScaleRad="123683" custRadScaleInc="52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5A90E-9D6A-4ABD-A83B-4AD5E910771D}" type="pres">
      <dgm:prSet presAssocID="{D2F2CF45-BF8E-4C04-82CA-39C38E1771A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8E02DEE-4BA9-4561-9D09-E336B722D7F4}" type="pres">
      <dgm:prSet presAssocID="{D2F2CF45-BF8E-4C04-82CA-39C38E1771A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97DD620-553B-4513-AC6D-1D2258CCD0EC}" type="pres">
      <dgm:prSet presAssocID="{C56927FE-5584-470E-87E1-C96FF32F7BCB}" presName="node" presStyleLbl="node1" presStyleIdx="4" presStyleCnt="5" custScaleX="142457" custRadScaleRad="161759" custRadScaleInc="-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2100F-105B-4D91-AC21-F4DB1D7F4E90}" type="pres">
      <dgm:prSet presAssocID="{1EBE4F59-10BD-411B-A0DF-4AAD2632904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E93431F-2C21-40C3-913F-94B90755D22E}" type="pres">
      <dgm:prSet presAssocID="{1EBE4F59-10BD-411B-A0DF-4AAD2632904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A24EFC8-8DF1-4BB0-A370-9A30F9B1D6D3}" type="presOf" srcId="{30B42BB4-5C3A-4A30-8BD1-A2CA0949EF25}" destId="{5AC4AC35-6427-4A0B-89C5-439C0DBC4BFE}" srcOrd="0" destOrd="0" presId="urn:microsoft.com/office/officeart/2005/8/layout/cycle2"/>
    <dgm:cxn modelId="{CC8A5061-C106-410C-9072-DE46473A8089}" type="presOf" srcId="{30B42BB4-5C3A-4A30-8BD1-A2CA0949EF25}" destId="{33276FAB-A95A-4845-B6B3-686D9DA687E5}" srcOrd="1" destOrd="0" presId="urn:microsoft.com/office/officeart/2005/8/layout/cycle2"/>
    <dgm:cxn modelId="{8DC023D6-6A73-4365-89F6-77A89ACA97BF}" type="presOf" srcId="{1EBE4F59-10BD-411B-A0DF-4AAD26329041}" destId="{8E93431F-2C21-40C3-913F-94B90755D22E}" srcOrd="1" destOrd="0" presId="urn:microsoft.com/office/officeart/2005/8/layout/cycle2"/>
    <dgm:cxn modelId="{CE58FEFA-EDC3-4413-90AB-B92A27E84B16}" srcId="{626E30BC-5082-4CCF-A5F9-1BD98B1FE210}" destId="{EF112018-85D3-4E45-AC1B-D2218045C933}" srcOrd="2" destOrd="0" parTransId="{6F39D782-A441-4E66-8974-FEF7B59BE6E2}" sibTransId="{E79773EF-6742-45A3-B987-24A964CDC82D}"/>
    <dgm:cxn modelId="{B3C40EF2-7162-46FC-B336-16223548DEEF}" type="presOf" srcId="{222F03E3-F6D0-4694-ACA9-AC34ACAC003D}" destId="{6E8B0795-2B13-49A6-8A58-815D9A5F5E84}" srcOrd="0" destOrd="0" presId="urn:microsoft.com/office/officeart/2005/8/layout/cycle2"/>
    <dgm:cxn modelId="{428EAD79-63F7-4D2C-A414-A3381660BA0C}" srcId="{626E30BC-5082-4CCF-A5F9-1BD98B1FE210}" destId="{EE8051A3-573F-47C9-8861-D3AD5A0E6A9D}" srcOrd="1" destOrd="0" parTransId="{0D005507-016A-43FE-9624-1B857B8FE007}" sibTransId="{222F03E3-F6D0-4694-ACA9-AC34ACAC003D}"/>
    <dgm:cxn modelId="{DC591E53-5880-44C4-86BE-F2B177026FCC}" srcId="{626E30BC-5082-4CCF-A5F9-1BD98B1FE210}" destId="{5774C080-7E65-4669-AAF2-520272EDF067}" srcOrd="3" destOrd="0" parTransId="{AE494F7B-B0B5-4DAC-B9F3-B105D1D6C1F3}" sibTransId="{D2F2CF45-BF8E-4C04-82CA-39C38E1771A5}"/>
    <dgm:cxn modelId="{E5C296AB-B6CA-4731-8675-74137FE8B769}" type="presOf" srcId="{EF112018-85D3-4E45-AC1B-D2218045C933}" destId="{B5C2A0E8-1EF3-412F-8824-DA644FF69B1E}" srcOrd="0" destOrd="0" presId="urn:microsoft.com/office/officeart/2005/8/layout/cycle2"/>
    <dgm:cxn modelId="{2E7CDAF0-C6F9-45EC-9D7C-D6E2B497AB1D}" srcId="{626E30BC-5082-4CCF-A5F9-1BD98B1FE210}" destId="{C56927FE-5584-470E-87E1-C96FF32F7BCB}" srcOrd="4" destOrd="0" parTransId="{1E846720-E14D-4B46-8310-E88D901280AD}" sibTransId="{1EBE4F59-10BD-411B-A0DF-4AAD26329041}"/>
    <dgm:cxn modelId="{D3C951D1-5A69-4028-8E16-0003C116D69A}" type="presOf" srcId="{EE8051A3-573F-47C9-8861-D3AD5A0E6A9D}" destId="{B40984BD-5FFC-405B-8A2A-CE2E7934AB6D}" srcOrd="0" destOrd="0" presId="urn:microsoft.com/office/officeart/2005/8/layout/cycle2"/>
    <dgm:cxn modelId="{9F8979C3-1F7E-478B-B7AE-C88B4E4B56F7}" type="presOf" srcId="{24E93209-93F8-45FA-9139-F50A8154812E}" destId="{370AB42E-32F9-40FD-B188-0B80AD750539}" srcOrd="0" destOrd="0" presId="urn:microsoft.com/office/officeart/2005/8/layout/cycle2"/>
    <dgm:cxn modelId="{5EC328DE-D5E8-4D55-9E1B-710EC5F71C86}" type="presOf" srcId="{D2F2CF45-BF8E-4C04-82CA-39C38E1771A5}" destId="{3975A90E-9D6A-4ABD-A83B-4AD5E910771D}" srcOrd="0" destOrd="0" presId="urn:microsoft.com/office/officeart/2005/8/layout/cycle2"/>
    <dgm:cxn modelId="{3C8936ED-3AD6-4553-99FC-646A0AA39FCE}" type="presOf" srcId="{5774C080-7E65-4669-AAF2-520272EDF067}" destId="{AC28D216-98CD-4AFD-8678-AC3189C4DAB4}" srcOrd="0" destOrd="0" presId="urn:microsoft.com/office/officeart/2005/8/layout/cycle2"/>
    <dgm:cxn modelId="{F8060524-E9B2-4733-AAAC-7EA8865C9561}" type="presOf" srcId="{E79773EF-6742-45A3-B987-24A964CDC82D}" destId="{B2C7F487-6B20-4DC7-95FB-96C598378B50}" srcOrd="0" destOrd="0" presId="urn:microsoft.com/office/officeart/2005/8/layout/cycle2"/>
    <dgm:cxn modelId="{BA912935-B2E2-4D65-824A-DEC967AB9524}" type="presOf" srcId="{E79773EF-6742-45A3-B987-24A964CDC82D}" destId="{C744C3DF-547E-4EB8-8FF3-63CE19C83DD8}" srcOrd="1" destOrd="0" presId="urn:microsoft.com/office/officeart/2005/8/layout/cycle2"/>
    <dgm:cxn modelId="{93899295-2215-4273-8D94-853DC4BDF8DD}" type="presOf" srcId="{C56927FE-5584-470E-87E1-C96FF32F7BCB}" destId="{197DD620-553B-4513-AC6D-1D2258CCD0EC}" srcOrd="0" destOrd="0" presId="urn:microsoft.com/office/officeart/2005/8/layout/cycle2"/>
    <dgm:cxn modelId="{225EDB9E-BCBA-47EC-A4E7-85CA53A8F901}" type="presOf" srcId="{D2F2CF45-BF8E-4C04-82CA-39C38E1771A5}" destId="{68E02DEE-4BA9-4561-9D09-E336B722D7F4}" srcOrd="1" destOrd="0" presId="urn:microsoft.com/office/officeart/2005/8/layout/cycle2"/>
    <dgm:cxn modelId="{34C8ABA4-9F8C-464C-96F2-9A336B66A4D6}" type="presOf" srcId="{626E30BC-5082-4CCF-A5F9-1BD98B1FE210}" destId="{83E8734D-8D43-4092-BD08-AAC3A2F6B8D2}" srcOrd="0" destOrd="0" presId="urn:microsoft.com/office/officeart/2005/8/layout/cycle2"/>
    <dgm:cxn modelId="{520A1C41-F042-4B1A-BCEF-2173DE35EECC}" type="presOf" srcId="{222F03E3-F6D0-4694-ACA9-AC34ACAC003D}" destId="{7539BFD5-2EA3-45A7-BDB6-034F557D3049}" srcOrd="1" destOrd="0" presId="urn:microsoft.com/office/officeart/2005/8/layout/cycle2"/>
    <dgm:cxn modelId="{7429FE44-F13B-4C46-9CAB-8547602BFE04}" type="presOf" srcId="{1EBE4F59-10BD-411B-A0DF-4AAD26329041}" destId="{9882100F-105B-4D91-AC21-F4DB1D7F4E90}" srcOrd="0" destOrd="0" presId="urn:microsoft.com/office/officeart/2005/8/layout/cycle2"/>
    <dgm:cxn modelId="{1A1EA58B-1E28-420E-999F-5E20547B1CAB}" srcId="{626E30BC-5082-4CCF-A5F9-1BD98B1FE210}" destId="{24E93209-93F8-45FA-9139-F50A8154812E}" srcOrd="0" destOrd="0" parTransId="{C56EC14F-CF96-4A1E-ACF0-A5E75F559746}" sibTransId="{30B42BB4-5C3A-4A30-8BD1-A2CA0949EF25}"/>
    <dgm:cxn modelId="{7AC031B3-1CCB-46A3-84EB-58AE20B4A6A5}" type="presParOf" srcId="{83E8734D-8D43-4092-BD08-AAC3A2F6B8D2}" destId="{370AB42E-32F9-40FD-B188-0B80AD750539}" srcOrd="0" destOrd="0" presId="urn:microsoft.com/office/officeart/2005/8/layout/cycle2"/>
    <dgm:cxn modelId="{8EA347A7-8DF5-481E-9D6F-AAF43B32C02C}" type="presParOf" srcId="{83E8734D-8D43-4092-BD08-AAC3A2F6B8D2}" destId="{5AC4AC35-6427-4A0B-89C5-439C0DBC4BFE}" srcOrd="1" destOrd="0" presId="urn:microsoft.com/office/officeart/2005/8/layout/cycle2"/>
    <dgm:cxn modelId="{E6CA3474-4159-47FB-B44F-52C306D5573B}" type="presParOf" srcId="{5AC4AC35-6427-4A0B-89C5-439C0DBC4BFE}" destId="{33276FAB-A95A-4845-B6B3-686D9DA687E5}" srcOrd="0" destOrd="0" presId="urn:microsoft.com/office/officeart/2005/8/layout/cycle2"/>
    <dgm:cxn modelId="{40AECC69-57C0-40E2-8F31-FC4445BA3394}" type="presParOf" srcId="{83E8734D-8D43-4092-BD08-AAC3A2F6B8D2}" destId="{B40984BD-5FFC-405B-8A2A-CE2E7934AB6D}" srcOrd="2" destOrd="0" presId="urn:microsoft.com/office/officeart/2005/8/layout/cycle2"/>
    <dgm:cxn modelId="{38D2D4FE-9B65-48AA-AACD-D4D5E677B36A}" type="presParOf" srcId="{83E8734D-8D43-4092-BD08-AAC3A2F6B8D2}" destId="{6E8B0795-2B13-49A6-8A58-815D9A5F5E84}" srcOrd="3" destOrd="0" presId="urn:microsoft.com/office/officeart/2005/8/layout/cycle2"/>
    <dgm:cxn modelId="{A4333605-B2C6-4B23-AFB8-B80651043F05}" type="presParOf" srcId="{6E8B0795-2B13-49A6-8A58-815D9A5F5E84}" destId="{7539BFD5-2EA3-45A7-BDB6-034F557D3049}" srcOrd="0" destOrd="0" presId="urn:microsoft.com/office/officeart/2005/8/layout/cycle2"/>
    <dgm:cxn modelId="{2A8E3100-6552-41FF-B162-1587D3EF2508}" type="presParOf" srcId="{83E8734D-8D43-4092-BD08-AAC3A2F6B8D2}" destId="{B5C2A0E8-1EF3-412F-8824-DA644FF69B1E}" srcOrd="4" destOrd="0" presId="urn:microsoft.com/office/officeart/2005/8/layout/cycle2"/>
    <dgm:cxn modelId="{B00278C6-A110-47E6-8143-BE6553C17EFA}" type="presParOf" srcId="{83E8734D-8D43-4092-BD08-AAC3A2F6B8D2}" destId="{B2C7F487-6B20-4DC7-95FB-96C598378B50}" srcOrd="5" destOrd="0" presId="urn:microsoft.com/office/officeart/2005/8/layout/cycle2"/>
    <dgm:cxn modelId="{440822D6-0B61-4EF1-B67B-C12D53355973}" type="presParOf" srcId="{B2C7F487-6B20-4DC7-95FB-96C598378B50}" destId="{C744C3DF-547E-4EB8-8FF3-63CE19C83DD8}" srcOrd="0" destOrd="0" presId="urn:microsoft.com/office/officeart/2005/8/layout/cycle2"/>
    <dgm:cxn modelId="{329033BC-0A47-4046-9C33-D6853A5BDB0A}" type="presParOf" srcId="{83E8734D-8D43-4092-BD08-AAC3A2F6B8D2}" destId="{AC28D216-98CD-4AFD-8678-AC3189C4DAB4}" srcOrd="6" destOrd="0" presId="urn:microsoft.com/office/officeart/2005/8/layout/cycle2"/>
    <dgm:cxn modelId="{5897C5A6-B40F-4EDA-9192-BA0251B4ED5F}" type="presParOf" srcId="{83E8734D-8D43-4092-BD08-AAC3A2F6B8D2}" destId="{3975A90E-9D6A-4ABD-A83B-4AD5E910771D}" srcOrd="7" destOrd="0" presId="urn:microsoft.com/office/officeart/2005/8/layout/cycle2"/>
    <dgm:cxn modelId="{2E9D8FCC-BFBA-4F95-9054-5F26ED7EDB5B}" type="presParOf" srcId="{3975A90E-9D6A-4ABD-A83B-4AD5E910771D}" destId="{68E02DEE-4BA9-4561-9D09-E336B722D7F4}" srcOrd="0" destOrd="0" presId="urn:microsoft.com/office/officeart/2005/8/layout/cycle2"/>
    <dgm:cxn modelId="{777389FF-7746-463B-8C8F-BF01199E827C}" type="presParOf" srcId="{83E8734D-8D43-4092-BD08-AAC3A2F6B8D2}" destId="{197DD620-553B-4513-AC6D-1D2258CCD0EC}" srcOrd="8" destOrd="0" presId="urn:microsoft.com/office/officeart/2005/8/layout/cycle2"/>
    <dgm:cxn modelId="{FFF537A6-9074-487F-9A37-3CAA6C1C8D0E}" type="presParOf" srcId="{83E8734D-8D43-4092-BD08-AAC3A2F6B8D2}" destId="{9882100F-105B-4D91-AC21-F4DB1D7F4E90}" srcOrd="9" destOrd="0" presId="urn:microsoft.com/office/officeart/2005/8/layout/cycle2"/>
    <dgm:cxn modelId="{8870334A-601E-4D12-AA44-8D7E67A5BF7A}" type="presParOf" srcId="{9882100F-105B-4D91-AC21-F4DB1D7F4E90}" destId="{8E93431F-2C21-40C3-913F-94B90755D22E}" srcOrd="0" destOrd="0" presId="urn:microsoft.com/office/officeart/2005/8/layout/cycle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AB42E-32F9-40FD-B188-0B80AD750539}">
      <dsp:nvSpPr>
        <dsp:cNvPr id="0" name=""/>
        <dsp:cNvSpPr/>
      </dsp:nvSpPr>
      <dsp:spPr>
        <a:xfrm>
          <a:off x="3390487" y="162"/>
          <a:ext cx="2477943" cy="14492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эмоционального благополучия;</a:t>
          </a:r>
          <a:endParaRPr lang="ru-RU" sz="1800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3373" y="212397"/>
        <a:ext cx="1752171" cy="1024764"/>
      </dsp:txXfrm>
    </dsp:sp>
    <dsp:sp modelId="{5AC4AC35-6427-4A0B-89C5-439C0DBC4BFE}">
      <dsp:nvSpPr>
        <dsp:cNvPr id="0" name=""/>
        <dsp:cNvSpPr/>
      </dsp:nvSpPr>
      <dsp:spPr>
        <a:xfrm rot="1169193">
          <a:off x="5881590" y="1016996"/>
          <a:ext cx="529618" cy="489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885793" y="1090345"/>
        <a:ext cx="382883" cy="293470"/>
      </dsp:txXfrm>
    </dsp:sp>
    <dsp:sp modelId="{B40984BD-5FFC-405B-8A2A-CE2E7934AB6D}">
      <dsp:nvSpPr>
        <dsp:cNvPr id="0" name=""/>
        <dsp:cNvSpPr/>
      </dsp:nvSpPr>
      <dsp:spPr>
        <a:xfrm>
          <a:off x="6498438" y="1053147"/>
          <a:ext cx="2213560" cy="144923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самостоятельности, инициативности и ответственности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822606" y="1265382"/>
        <a:ext cx="1565224" cy="1024764"/>
      </dsp:txXfrm>
    </dsp:sp>
    <dsp:sp modelId="{6E8B0795-2B13-49A6-8A58-815D9A5F5E84}">
      <dsp:nvSpPr>
        <dsp:cNvPr id="0" name=""/>
        <dsp:cNvSpPr/>
      </dsp:nvSpPr>
      <dsp:spPr>
        <a:xfrm rot="7205489">
          <a:off x="6733098" y="2606681"/>
          <a:ext cx="500121" cy="48911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6843251" y="2641025"/>
        <a:ext cx="353386" cy="293470"/>
      </dsp:txXfrm>
    </dsp:sp>
    <dsp:sp modelId="{B5C2A0E8-1EF3-412F-8824-DA644FF69B1E}">
      <dsp:nvSpPr>
        <dsp:cNvPr id="0" name=""/>
        <dsp:cNvSpPr/>
      </dsp:nvSpPr>
      <dsp:spPr>
        <a:xfrm>
          <a:off x="5373430" y="3213156"/>
          <a:ext cx="1960205" cy="14492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Равенство и сотрудничество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660495" y="3425391"/>
        <a:ext cx="1386075" cy="1024764"/>
      </dsp:txXfrm>
    </dsp:sp>
    <dsp:sp modelId="{B2C7F487-6B20-4DC7-95FB-96C598378B50}">
      <dsp:nvSpPr>
        <dsp:cNvPr id="0" name=""/>
        <dsp:cNvSpPr/>
      </dsp:nvSpPr>
      <dsp:spPr>
        <a:xfrm rot="10843017">
          <a:off x="4183809" y="3671324"/>
          <a:ext cx="840807" cy="489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tx2"/>
            </a:solidFill>
          </a:endParaRPr>
        </a:p>
      </dsp:txBody>
      <dsp:txXfrm rot="10800000">
        <a:off x="4330538" y="3770065"/>
        <a:ext cx="694072" cy="293470"/>
      </dsp:txXfrm>
    </dsp:sp>
    <dsp:sp modelId="{AC28D216-98CD-4AFD-8678-AC3189C4DAB4}">
      <dsp:nvSpPr>
        <dsp:cNvPr id="0" name=""/>
        <dsp:cNvSpPr/>
      </dsp:nvSpPr>
      <dsp:spPr>
        <a:xfrm>
          <a:off x="1728430" y="3168161"/>
          <a:ext cx="2058999" cy="144923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Уважать мнение каждого ребенка</a:t>
          </a:r>
          <a:endParaRPr lang="ru-RU" sz="18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029963" y="3380396"/>
        <a:ext cx="1455933" cy="1024764"/>
      </dsp:txXfrm>
    </dsp:sp>
    <dsp:sp modelId="{3975A90E-9D6A-4ABD-A83B-4AD5E910771D}">
      <dsp:nvSpPr>
        <dsp:cNvPr id="0" name=""/>
        <dsp:cNvSpPr/>
      </dsp:nvSpPr>
      <dsp:spPr>
        <a:xfrm rot="14752859">
          <a:off x="2031031" y="2558137"/>
          <a:ext cx="477691" cy="489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131965" y="2721358"/>
        <a:ext cx="334384" cy="293470"/>
      </dsp:txXfrm>
    </dsp:sp>
    <dsp:sp modelId="{197DD620-553B-4513-AC6D-1D2258CCD0EC}">
      <dsp:nvSpPr>
        <dsp:cNvPr id="0" name=""/>
        <dsp:cNvSpPr/>
      </dsp:nvSpPr>
      <dsp:spPr>
        <a:xfrm>
          <a:off x="738433" y="963149"/>
          <a:ext cx="2064535" cy="14492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Не поучать, а научить</a:t>
          </a:r>
          <a:endParaRPr lang="ru-RU" sz="18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1040777" y="1175384"/>
        <a:ext cx="1459847" cy="1024764"/>
      </dsp:txXfrm>
    </dsp:sp>
    <dsp:sp modelId="{9882100F-105B-4D91-AC21-F4DB1D7F4E90}">
      <dsp:nvSpPr>
        <dsp:cNvPr id="0" name=""/>
        <dsp:cNvSpPr/>
      </dsp:nvSpPr>
      <dsp:spPr>
        <a:xfrm rot="20483019">
          <a:off x="2876842" y="990111"/>
          <a:ext cx="477875" cy="489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880593" y="1110817"/>
        <a:ext cx="334513" cy="293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8826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449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449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185377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449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449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154497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154497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51451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4488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158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815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2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A5B055-54BE-42A4-8DC8-10ED2ADEA08A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26"/>
            <a:extLst>
              <a:ext uri="{FF2B5EF4-FFF2-40B4-BE49-F238E27FC236}">
                <a16:creationId xmlns:a16="http://schemas.microsoft.com/office/drawing/2014/main" xmlns="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7" r:id="rId15"/>
    <p:sldLayoutId id="2147483688" r:id="rId16"/>
    <p:sldLayoutId id="2147483689" r:id="rId17"/>
    <p:sldLayoutId id="2147483690" r:id="rId18"/>
    <p:sldLayoutId id="2147483699" r:id="rId19"/>
    <p:sldLayoutId id="2147483665" r:id="rId20"/>
    <p:sldLayoutId id="2147483667" r:id="rId21"/>
    <p:sldLayoutId id="2147483666" r:id="rId22"/>
    <p:sldLayoutId id="2147483669" r:id="rId2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E99B067-EB62-402E-805F-0F0DF821BA19}"/>
              </a:ext>
            </a:extLst>
          </p:cNvPr>
          <p:cNvSpPr/>
          <p:nvPr/>
        </p:nvSpPr>
        <p:spPr>
          <a:xfrm>
            <a:off x="5466000" y="233363"/>
            <a:ext cx="6435486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-20240321-WA0097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212" b="24212"/>
          <a:stretch>
            <a:fillRect/>
          </a:stretch>
        </p:blipFill>
        <p:spPr>
          <a:xfrm>
            <a:off x="290513" y="233363"/>
            <a:ext cx="5091107" cy="6480175"/>
          </a:xfrm>
        </p:spPr>
      </p:pic>
      <p:sp>
        <p:nvSpPr>
          <p:cNvPr id="24" name="Заголовок 23">
            <a:extLst>
              <a:ext uri="{FF2B5EF4-FFF2-40B4-BE49-F238E27FC236}">
                <a16:creationId xmlns:a16="http://schemas.microsoft.com/office/drawing/2014/main" xmlns="" id="{10315E8C-F410-4B7D-9A8E-D2CECB50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000" y="684000"/>
            <a:ext cx="5983697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находка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6000" y="2259000"/>
            <a:ext cx="6435487" cy="1710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Саидова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Тоа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Юсуповна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МБДОУ «Детский сад № 1 «Малыш» ст.Ильиновская  Грозненского муниципального района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47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Принципы моей работы: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2370300"/>
              </p:ext>
            </p:extLst>
          </p:nvPr>
        </p:nvGraphicFramePr>
        <p:xfrm>
          <a:off x="2207568" y="2060848"/>
          <a:ext cx="9333432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054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39431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Экспериментирование с водой «Шагающая вода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MG-20240322-WA0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918" y="1142984"/>
            <a:ext cx="5929353" cy="5313379"/>
          </a:xfr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8229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Что легче?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G-20240322-WA006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99431" y="1142984"/>
            <a:ext cx="3010685" cy="4683141"/>
          </a:xfrm>
        </p:spPr>
      </p:pic>
      <p:pic>
        <p:nvPicPr>
          <p:cNvPr id="8" name="Содержимое 7" descr="IMG-20240322-WA006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61956" y="1000108"/>
            <a:ext cx="2905944" cy="4826017"/>
          </a:xfr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Тонет –не тонет 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G-20240322-WA00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66779" y="1571612"/>
            <a:ext cx="4071966" cy="5000660"/>
          </a:xfrm>
        </p:spPr>
      </p:pic>
      <p:pic>
        <p:nvPicPr>
          <p:cNvPr id="8" name="Содержимое 7" descr="IMG-20240322-WA006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53124" y="1571612"/>
            <a:ext cx="3714776" cy="4786346"/>
          </a:xfr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Шарик на шпажке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G-20240322-WA011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99431" y="1711324"/>
            <a:ext cx="3367875" cy="4575195"/>
          </a:xfrm>
        </p:spPr>
      </p:pic>
      <p:pic>
        <p:nvPicPr>
          <p:cNvPr id="8" name="Содержимое 7" descr="IMG-20240322-WA01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3190" y="1428736"/>
            <a:ext cx="3429024" cy="4786346"/>
          </a:xfr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Мир в микроскопе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G-20240322-WA008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99431" y="1711324"/>
            <a:ext cx="3153561" cy="4860947"/>
          </a:xfrm>
        </p:spPr>
      </p:pic>
      <p:pic>
        <p:nvPicPr>
          <p:cNvPr id="9" name="Содержимое 8" descr="IMG-20240322-WA008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24562" y="1711324"/>
            <a:ext cx="3051969" cy="4860947"/>
          </a:xfr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Технология организации совместной экспериментально-исследовательской деятельности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2204864"/>
            <a:ext cx="8712968" cy="4536504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задачи в виде проблемной ситуации. </a:t>
            </a:r>
          </a:p>
          <a:p>
            <a:pPr>
              <a:lnSpc>
                <a:spcPts val="26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Уточнение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исследования.</a:t>
            </a:r>
          </a:p>
          <a:p>
            <a:pPr>
              <a:lnSpc>
                <a:spcPts val="26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Выбор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в зоне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</a:t>
            </a:r>
          </a:p>
          <a:p>
            <a:pPr>
              <a:lnSpc>
                <a:spcPts val="26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Распределение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подгруппы,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ведущих, помогающих организовать сверстников.</a:t>
            </a:r>
          </a:p>
          <a:p>
            <a:pPr>
              <a:lnSpc>
                <a:spcPts val="26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 </a:t>
            </a:r>
          </a:p>
          <a:p>
            <a:pPr>
              <a:lnSpc>
                <a:spcPts val="26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обобщение полученных детьми результатов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730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752" y="116632"/>
            <a:ext cx="7935705" cy="17175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детского экспериментирования в ДОУ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69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38348" y="1989138"/>
            <a:ext cx="8572560" cy="4679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ts val="2080"/>
              </a:lnSpc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Эксперимент должен быть непродолжителен</a:t>
            </a:r>
            <a:r>
              <a:rPr lang="en-US" dirty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по времени.</a:t>
            </a:r>
            <a:endParaRPr lang="en-US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lnSpc>
                <a:spcPts val="2080"/>
              </a:lnSpc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Речевое сопровождение.  </a:t>
            </a:r>
          </a:p>
          <a:p>
            <a:pPr algn="just">
              <a:lnSpc>
                <a:spcPts val="2080"/>
              </a:lnSpc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Важно учитывать индивидуальные различия детей (темп работы, утомляемость), возрастные особенности. </a:t>
            </a:r>
          </a:p>
          <a:p>
            <a:pPr algn="just">
              <a:lnSpc>
                <a:spcPts val="2080"/>
              </a:lnSpc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Необходимо учитывать право ребёнка на ошибку и применять адекватные способы вовлечения детей в работу, особенно тех, у которых ещё не сформировались навыки.</a:t>
            </a:r>
          </a:p>
          <a:p>
            <a:pPr algn="just">
              <a:lnSpc>
                <a:spcPts val="2080"/>
              </a:lnSpc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Совместная работа воспитателя и детей, помощь воспитателя детям, работа воспитателя по указанию детей</a:t>
            </a:r>
          </a:p>
          <a:p>
            <a:pPr algn="just">
              <a:lnSpc>
                <a:spcPts val="2080"/>
              </a:lnSpc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Эксперименты – это не самоцель, а способ ознакомления с миром.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8550" y="114232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66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624" y="188640"/>
            <a:ext cx="8253586" cy="1224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организации совместной экспериментально-исследовательской деятельности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062624" y="1829900"/>
            <a:ext cx="9478376" cy="45241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ts val="2600"/>
              </a:lnSpc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задачи в виде проблемной ситуации. </a:t>
            </a:r>
          </a:p>
          <a:p>
            <a:pPr algn="just">
              <a:lnSpc>
                <a:spcPts val="2600"/>
              </a:lnSpc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Уточнение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исследования.</a:t>
            </a:r>
          </a:p>
          <a:p>
            <a:pPr algn="just">
              <a:lnSpc>
                <a:spcPts val="2600"/>
              </a:lnSpc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Выбор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зоне исследования.</a:t>
            </a:r>
          </a:p>
          <a:p>
            <a:pPr algn="just">
              <a:lnSpc>
                <a:spcPts val="2600"/>
              </a:lnSpc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Распределение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подгруппы.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 </a:t>
            </a:r>
          </a:p>
          <a:p>
            <a:pPr algn="just">
              <a:lnSpc>
                <a:spcPts val="2600"/>
              </a:lnSpc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обобщение полученных детьми результатов экспериментирования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8550" y="114232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18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000" y="279000"/>
            <a:ext cx="7049812" cy="1530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экспериментально-исследовательской деятельности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925906" y="1989000"/>
            <a:ext cx="9180000" cy="4230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ts val="25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определяющие успех в познании.</a:t>
            </a:r>
          </a:p>
          <a:p>
            <a:pPr algn="just">
              <a:lnSpc>
                <a:spcPts val="25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моделирование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опыта, упрощенных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рисунков.</a:t>
            </a:r>
          </a:p>
          <a:p>
            <a:pPr algn="just">
              <a:lnSpc>
                <a:spcPts val="25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Метод,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стимулирующий детей к коммуникации. </a:t>
            </a:r>
          </a:p>
          <a:p>
            <a:pPr algn="just">
              <a:lnSpc>
                <a:spcPts val="25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«первой пробы» применения результатов собственной исследовательской деятельности.</a:t>
            </a:r>
          </a:p>
          <a:p>
            <a:pPr algn="just">
              <a:lnSpc>
                <a:spcPts val="25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ситуации.</a:t>
            </a:r>
          </a:p>
          <a:p>
            <a:pPr algn="just">
              <a:lnSpc>
                <a:spcPts val="25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игры. </a:t>
            </a:r>
          </a:p>
          <a:p>
            <a:pPr algn="just">
              <a:lnSpc>
                <a:spcPts val="25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явлений.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4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EF6182C-7CDA-43DD-8536-C76D40EC7FA0}"/>
              </a:ext>
            </a:extLst>
          </p:cNvPr>
          <p:cNvSpPr/>
          <p:nvPr/>
        </p:nvSpPr>
        <p:spPr>
          <a:xfrm>
            <a:off x="2091000" y="1443108"/>
            <a:ext cx="3960000" cy="17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69849EE-5963-4529-BDB4-2926876D2BDF}"/>
              </a:ext>
            </a:extLst>
          </p:cNvPr>
          <p:cNvSpPr/>
          <p:nvPr/>
        </p:nvSpPr>
        <p:spPr>
          <a:xfrm>
            <a:off x="6058397" y="1443108"/>
            <a:ext cx="3960000" cy="171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5C94730-1176-44B3-B7BC-088B524B9082}"/>
              </a:ext>
            </a:extLst>
          </p:cNvPr>
          <p:cNvSpPr/>
          <p:nvPr/>
        </p:nvSpPr>
        <p:spPr>
          <a:xfrm>
            <a:off x="2098239" y="3153108"/>
            <a:ext cx="3960000" cy="171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AD99790-0B7C-4BA6-B8C9-5728B96C1E53}"/>
              </a:ext>
            </a:extLst>
          </p:cNvPr>
          <p:cNvSpPr/>
          <p:nvPr/>
        </p:nvSpPr>
        <p:spPr>
          <a:xfrm>
            <a:off x="6058397" y="3153108"/>
            <a:ext cx="3960000" cy="17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73802" y="1999564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221590" y="1999563"/>
            <a:ext cx="702362" cy="7023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20B888E-6FA0-4FAC-A555-4DC39C63F6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273802" y="3709564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227113" y="3656926"/>
            <a:ext cx="702362" cy="7023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036EF7-6BBB-45F5-902D-A8F2FF7ADDD5}"/>
              </a:ext>
            </a:extLst>
          </p:cNvPr>
          <p:cNvSpPr/>
          <p:nvPr/>
        </p:nvSpPr>
        <p:spPr>
          <a:xfrm>
            <a:off x="2181459" y="1553976"/>
            <a:ext cx="30175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Саидова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Юсуповна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 я МБДОУ «Детский сад №1 «Малыш» ст.Ильиновская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6BCED08-0AA9-4AB6-BD1D-7CF742185677}"/>
              </a:ext>
            </a:extLst>
          </p:cNvPr>
          <p:cNvSpPr/>
          <p:nvPr/>
        </p:nvSpPr>
        <p:spPr>
          <a:xfrm>
            <a:off x="7169378" y="1944165"/>
            <a:ext cx="3012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–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2254169" y="3660635"/>
            <a:ext cx="3019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среднее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393" y="11754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 представиться</a:t>
            </a:r>
            <a:endParaRPr lang="ru-RU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9FDFACBC-6419-482D-9A46-A3B99D740E72}"/>
              </a:ext>
            </a:extLst>
          </p:cNvPr>
          <p:cNvSpPr txBox="1">
            <a:spLocks/>
          </p:cNvSpPr>
          <p:nvPr/>
        </p:nvSpPr>
        <p:spPr>
          <a:xfrm>
            <a:off x="208239" y="5056388"/>
            <a:ext cx="117000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педагогической задачей в своей работе считаю выбор наиболее эффективных методов и приёмов организации дошкольников, которые позволили бы максимально использовать индивидуальные возможности каждого ребёнка, создать ситуацию успеха.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47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3" y="116632"/>
            <a:ext cx="9837447" cy="864096"/>
          </a:xfr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работы по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–экспериментальной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76000" y="1134000"/>
            <a:ext cx="9675000" cy="558000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познавательного характера; </a:t>
            </a: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аудиозаписей;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 развивающие игры,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живыми объектами и явлениями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уголке природы;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добрых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недели; </a:t>
            </a: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конкурсы; </a:t>
            </a:r>
          </a:p>
          <a:p>
            <a:pPr lvl="1">
              <a:lnSpc>
                <a:spcPts val="2580"/>
              </a:lnSpc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развлечения; </a:t>
            </a:r>
          </a:p>
          <a:p>
            <a:pPr marL="457200" lvl="1" indent="0">
              <a:lnSpc>
                <a:spcPts val="258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развития детей.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408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000" y="365125"/>
            <a:ext cx="9127800" cy="1325563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детского экспериментирования </a:t>
            </a:r>
            <a:br>
              <a:rPr lang="ru-RU" altLang="ru-RU" sz="4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видами деятельности</a:t>
            </a:r>
            <a:endParaRPr lang="ru-RU" sz="4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3299" y="2976300"/>
            <a:ext cx="4590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8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ДЕТСКОЕ</a:t>
            </a:r>
          </a:p>
          <a:p>
            <a:pPr lvl="0" algn="ctr">
              <a:spcBef>
                <a:spcPct val="0"/>
              </a:spcBef>
            </a:pPr>
            <a:r>
              <a:rPr lang="ru-RU" altLang="ru-RU" sz="28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ЭКСПЕРИМЕНТИРОВАНИЕ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1000" y="1742521"/>
            <a:ext cx="3086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6580" y="5179177"/>
            <a:ext cx="6857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25999" y="4437318"/>
            <a:ext cx="3321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95683" y="2336260"/>
            <a:ext cx="5395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H="1" flipV="1">
            <a:off x="2226000" y="2336260"/>
            <a:ext cx="1400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86000" y="4363689"/>
            <a:ext cx="4691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226000" y="1750925"/>
            <a:ext cx="4369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4451" y="3784525"/>
            <a:ext cx="6647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59822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000" y="1690688"/>
            <a:ext cx="10125000" cy="43324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информационно-просветительского материала в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мессенжерах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для родителей по проведению опытов с детьми в домашних условиях</a:t>
            </a:r>
          </a:p>
          <a:p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участию в мероприятиях в рамках проекта.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42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6600" y="332657"/>
            <a:ext cx="8753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экспериментально – исследовательская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личности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ребенка?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1529" y="1111038"/>
            <a:ext cx="54663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Умение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видеть и выделять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проблему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7546" y="1576967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Целеустремленность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, целенаправленность,         целеполагание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6408" y="2374964"/>
            <a:ext cx="43473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Умение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планировать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0553" y="27727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Умение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анализировать и делать выводы , умозаключения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54724" y="3544680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Повышение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познавательной активности, любознательность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66453" y="4366464"/>
            <a:ext cx="46085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Развитие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мыслительных операций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(анализ, синтез, классификация, обобщение).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68008" y="513003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Инициативность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, самостоятельность,</a:t>
            </a:r>
          </a:p>
          <a:p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саморегуляция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 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08268" y="594900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Развитие речи: связность, логичность,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доказательность.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19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000" y="639000"/>
            <a:ext cx="805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- пока это просто интерес, любопытство и стремление узнать что-то новое и неизведанное. Но может быть, у </a:t>
            </a:r>
            <a:r>
              <a:rPr lang="ru-RU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кого–то </a:t>
            </a:r>
            <a:r>
              <a:rPr lang="ru-RU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наших детей появится желание стать, например, ученым. А начнется все именно с капельки воды, первых радостных впечатлений о самостоятельных открытиях, желания творить и познавать мир.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961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0873" y="1307167"/>
            <a:ext cx="9507027" cy="3201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err="1" smtClean="0">
                <a:solidFill>
                  <a:schemeClr val="accent1"/>
                </a:solidFill>
              </a:rPr>
              <a:t>БлагоДарю</a:t>
            </a:r>
            <a:endParaRPr lang="ru-RU" sz="72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7200" b="1" dirty="0">
                <a:solidFill>
                  <a:schemeClr val="accent1"/>
                </a:solidFill>
              </a:rPr>
              <a:t>з</a:t>
            </a:r>
            <a:r>
              <a:rPr lang="ru-RU" sz="7200" b="1" dirty="0" smtClean="0">
                <a:solidFill>
                  <a:schemeClr val="accent1"/>
                </a:solidFill>
              </a:rPr>
              <a:t>а внимание!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69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722ABD0-4603-434F-B884-98E52520B73C}"/>
              </a:ext>
            </a:extLst>
          </p:cNvPr>
          <p:cNvSpPr/>
          <p:nvPr/>
        </p:nvSpPr>
        <p:spPr>
          <a:xfrm>
            <a:off x="180000" y="2304000"/>
            <a:ext cx="3240000" cy="1935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A91CA74-EB91-4124-89FB-7717B06E2A6C}"/>
              </a:ext>
            </a:extLst>
          </p:cNvPr>
          <p:cNvSpPr/>
          <p:nvPr/>
        </p:nvSpPr>
        <p:spPr>
          <a:xfrm>
            <a:off x="4230000" y="2297400"/>
            <a:ext cx="3240000" cy="193500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B0AB6-277E-4ADA-AC26-C842F8F2256F}"/>
              </a:ext>
            </a:extLst>
          </p:cNvPr>
          <p:cNvSpPr/>
          <p:nvPr/>
        </p:nvSpPr>
        <p:spPr>
          <a:xfrm>
            <a:off x="8280000" y="2304000"/>
            <a:ext cx="3240000" cy="1935000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F77F9AA-62AF-4865-9B21-8142C38CBEDF}"/>
              </a:ext>
            </a:extLst>
          </p:cNvPr>
          <p:cNvSpPr/>
          <p:nvPr/>
        </p:nvSpPr>
        <p:spPr>
          <a:xfrm>
            <a:off x="2925000" y="1802400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1CD48DF-1FDF-491D-B6AF-85722665ADDD}"/>
              </a:ext>
            </a:extLst>
          </p:cNvPr>
          <p:cNvSpPr/>
          <p:nvPr/>
        </p:nvSpPr>
        <p:spPr>
          <a:xfrm>
            <a:off x="6975000" y="180900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A78A753-178A-419F-B5EA-1FA6BCD1FBD8}"/>
              </a:ext>
            </a:extLst>
          </p:cNvPr>
          <p:cNvSpPr/>
          <p:nvPr/>
        </p:nvSpPr>
        <p:spPr>
          <a:xfrm>
            <a:off x="11046000" y="1809000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0C781-5795-4344-A9D0-23C9DD28E968}"/>
              </a:ext>
            </a:extLst>
          </p:cNvPr>
          <p:cNvSpPr txBox="1"/>
          <p:nvPr/>
        </p:nvSpPr>
        <p:spPr>
          <a:xfrm>
            <a:off x="301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1ABD67-A4A6-4F05-BEFC-3D604BB00EAB}"/>
              </a:ext>
            </a:extLst>
          </p:cNvPr>
          <p:cNvSpPr txBox="1"/>
          <p:nvPr/>
        </p:nvSpPr>
        <p:spPr>
          <a:xfrm>
            <a:off x="706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5EAD86-0441-42C3-841F-7CB644A282C9}"/>
              </a:ext>
            </a:extLst>
          </p:cNvPr>
          <p:cNvSpPr txBox="1"/>
          <p:nvPr/>
        </p:nvSpPr>
        <p:spPr>
          <a:xfrm>
            <a:off x="11115082" y="18819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180000" y="4369100"/>
            <a:ext cx="324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образовательный процесс направлен на поиск новых, наиболее эффективных технологий.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4071000" y="4369101"/>
            <a:ext cx="36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технологии должны развивать познавательные способности детей раннего возраста, формированию навыков саморазвития и самообразования.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E02702E-7844-42D4-9E92-2120B722CE75}"/>
              </a:ext>
            </a:extLst>
          </p:cNvPr>
          <p:cNvSpPr/>
          <p:nvPr/>
        </p:nvSpPr>
        <p:spPr>
          <a:xfrm>
            <a:off x="8280000" y="4369100"/>
            <a:ext cx="344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требованиям в полной мере отвечает экспериментально-исследовательская деятельность.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CE106CB-8EE2-4E78-8CFE-2F5CD5CAC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338700" y="2709899"/>
            <a:ext cx="1080000" cy="108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C63A0C4-4072-4D32-82BF-86A0CDEF9F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237500" y="2886001"/>
            <a:ext cx="1080000" cy="108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3938F70-2098-4E3C-86CC-FAAC982999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310000" y="2883002"/>
            <a:ext cx="1080000" cy="1080000"/>
          </a:xfrm>
          <a:prstGeom prst="rect">
            <a:avLst/>
          </a:prstGeom>
        </p:spPr>
      </p:pic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Экспериментально-исследовательская деятельность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8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500174"/>
            <a:ext cx="8340651" cy="24288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мне – и я забуду, покажи мне– и я запомню, дай мне сделать – и я пойму».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7">
            <a:extLst>
              <a:ext uri="{FF2B5EF4-FFF2-40B4-BE49-F238E27FC236}">
                <a16:creationId xmlns:a16="http://schemas.microsoft.com/office/drawing/2014/main" xmlns="" id="{93CAE8A1-5702-4CA2-90A6-1F3DF1C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50" y="260090"/>
            <a:ext cx="11696550" cy="133839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«Люди, научившиеся…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прошёл»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К.Е.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Тимерязев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" name="Блок-схема: решение 8">
            <a:extLst>
              <a:ext uri="{FF2B5EF4-FFF2-40B4-BE49-F238E27FC236}">
                <a16:creationId xmlns:a16="http://schemas.microsoft.com/office/drawing/2014/main" xmlns="" id="{36D00F69-75EB-424F-B738-86CD45442AF4}"/>
              </a:ext>
            </a:extLst>
          </p:cNvPr>
          <p:cNvSpPr/>
          <p:nvPr/>
        </p:nvSpPr>
        <p:spPr>
          <a:xfrm>
            <a:off x="6321000" y="1404000"/>
            <a:ext cx="1485000" cy="1599231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решение 9">
            <a:extLst>
              <a:ext uri="{FF2B5EF4-FFF2-40B4-BE49-F238E27FC236}">
                <a16:creationId xmlns:a16="http://schemas.microsoft.com/office/drawing/2014/main" xmlns="" id="{38742A83-9EA0-4A7F-AF5C-96464284D566}"/>
              </a:ext>
            </a:extLst>
          </p:cNvPr>
          <p:cNvSpPr/>
          <p:nvPr/>
        </p:nvSpPr>
        <p:spPr>
          <a:xfrm>
            <a:off x="6321000" y="3273231"/>
            <a:ext cx="1485000" cy="1599231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решение 10">
            <a:extLst>
              <a:ext uri="{FF2B5EF4-FFF2-40B4-BE49-F238E27FC236}">
                <a16:creationId xmlns:a16="http://schemas.microsoft.com/office/drawing/2014/main" xmlns="" id="{90A28D59-8A44-4054-A70D-613FC272D557}"/>
              </a:ext>
            </a:extLst>
          </p:cNvPr>
          <p:cNvSpPr/>
          <p:nvPr/>
        </p:nvSpPr>
        <p:spPr>
          <a:xfrm>
            <a:off x="6321000" y="5142462"/>
            <a:ext cx="1485000" cy="1599231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1D573D8-F176-448B-93AB-FB402132B523}"/>
              </a:ext>
            </a:extLst>
          </p:cNvPr>
          <p:cNvSpPr/>
          <p:nvPr/>
        </p:nvSpPr>
        <p:spPr>
          <a:xfrm>
            <a:off x="8013750" y="1469589"/>
            <a:ext cx="393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– ведущий метод в познавательно-исследовательской деятельности дошкольников.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5D8DFA3-1653-4AC7-8144-55CA92E73217}"/>
              </a:ext>
            </a:extLst>
          </p:cNvPr>
          <p:cNvSpPr/>
          <p:nvPr/>
        </p:nvSpPr>
        <p:spPr>
          <a:xfrm>
            <a:off x="8010300" y="2687679"/>
            <a:ext cx="3932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экспериментировать. Это объясняется тем, что им присуще наглядно-действенное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наглядно-образное мышление. И экспериментирование, как никакой другой метод, соответствует этим возрастным особенностям.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0E74415-A06C-4609-B1BD-4F79F4D3D33D}"/>
              </a:ext>
            </a:extLst>
          </p:cNvPr>
          <p:cNvSpPr/>
          <p:nvPr/>
        </p:nvSpPr>
        <p:spPr>
          <a:xfrm>
            <a:off x="8010300" y="4804580"/>
            <a:ext cx="3932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он является ведущим, а в первые три года – практически единственным способом познания мира. Своими корнями экспериментирование уходит в манипулирование предметами.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F26745-1E34-42A2-B98C-F434033FB06A}"/>
              </a:ext>
            </a:extLst>
          </p:cNvPr>
          <p:cNvSpPr txBox="1"/>
          <p:nvPr/>
        </p:nvSpPr>
        <p:spPr>
          <a:xfrm>
            <a:off x="6658581" y="179297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7CD723-3E98-4F5B-83AE-5AE1D415D6E0}"/>
              </a:ext>
            </a:extLst>
          </p:cNvPr>
          <p:cNvSpPr txBox="1"/>
          <p:nvPr/>
        </p:nvSpPr>
        <p:spPr>
          <a:xfrm>
            <a:off x="6658580" y="3657347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28FFC-22DD-42DD-A1DD-1E9E0251233F}"/>
              </a:ext>
            </a:extLst>
          </p:cNvPr>
          <p:cNvSpPr txBox="1"/>
          <p:nvPr/>
        </p:nvSpPr>
        <p:spPr>
          <a:xfrm>
            <a:off x="6658579" y="55217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24" name="Рисунок 23" descr="IMG-20240322-WA0033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4444" b="4444"/>
          <a:stretch>
            <a:fillRect/>
          </a:stretch>
        </p:blipFill>
        <p:spPr>
          <a:xfrm>
            <a:off x="523836" y="1357298"/>
            <a:ext cx="3429024" cy="5335587"/>
          </a:xfrm>
        </p:spPr>
      </p:pic>
    </p:spTree>
    <p:extLst>
      <p:ext uri="{BB962C8B-B14F-4D97-AF65-F5344CB8AC3E}">
        <p14:creationId xmlns:p14="http://schemas.microsoft.com/office/powerpoint/2010/main" xmlns="" val="13104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120900" y="4287169"/>
            <a:ext cx="4338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у дошкольников особенно актуально на современном этапе, так как она развивает детскую любознательность, пытливость ума, формирует на их основе устойчивые познавательные интересы через исследовательскую 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0" y="365125"/>
            <a:ext cx="116550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– маленькие исследователи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радостью и удивлением открывающие для себя окружающий мир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5496D36E-AA89-4A03-8F79-B777CDFB4B70}"/>
              </a:ext>
            </a:extLst>
          </p:cNvPr>
          <p:cNvSpPr/>
          <p:nvPr/>
        </p:nvSpPr>
        <p:spPr>
          <a:xfrm>
            <a:off x="819311" y="1903480"/>
            <a:ext cx="2198512" cy="22036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9142D68-21CB-4371-BDE0-85AF700B61F6}"/>
              </a:ext>
            </a:extLst>
          </p:cNvPr>
          <p:cNvSpPr/>
          <p:nvPr/>
        </p:nvSpPr>
        <p:spPr>
          <a:xfrm>
            <a:off x="4439412" y="1822957"/>
            <a:ext cx="2196589" cy="22540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8E2F829-B33E-4B85-BCF8-101F14EA1CFC}"/>
              </a:ext>
            </a:extLst>
          </p:cNvPr>
          <p:cNvSpPr/>
          <p:nvPr/>
        </p:nvSpPr>
        <p:spPr>
          <a:xfrm>
            <a:off x="8032498" y="1822957"/>
            <a:ext cx="2263661" cy="22540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1081748-0063-4E05-A6BF-5FCAA6BA4C09}"/>
              </a:ext>
            </a:extLst>
          </p:cNvPr>
          <p:cNvSpPr/>
          <p:nvPr/>
        </p:nvSpPr>
        <p:spPr>
          <a:xfrm>
            <a:off x="3346145" y="2052917"/>
            <a:ext cx="1286315" cy="1473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0DE24B7-DD08-44CA-A32F-E719FEC42D57}"/>
              </a:ext>
            </a:extLst>
          </p:cNvPr>
          <p:cNvSpPr/>
          <p:nvPr/>
        </p:nvSpPr>
        <p:spPr>
          <a:xfrm>
            <a:off x="6991183" y="2278691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09073E6-67F1-4094-A755-1F3D4DBF2FF8}"/>
              </a:ext>
            </a:extLst>
          </p:cNvPr>
          <p:cNvSpPr/>
          <p:nvPr/>
        </p:nvSpPr>
        <p:spPr>
          <a:xfrm>
            <a:off x="4443312" y="4331620"/>
            <a:ext cx="39431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работы с детьми дошкольного возраста по использованию экспериментально исследовательской деятельности в формировании естественно-научных знаний и представлений.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1FAF628-619B-4CC8-A02E-69515A0CA8FF}"/>
              </a:ext>
            </a:extLst>
          </p:cNvPr>
          <p:cNvSpPr/>
          <p:nvPr/>
        </p:nvSpPr>
        <p:spPr>
          <a:xfrm>
            <a:off x="8277498" y="4042228"/>
            <a:ext cx="381569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 детей элементарные естественно-научные представления;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сравнивать, устанавливать причинно-следственную связи, умения делать выводы;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своевременному интеллектуальному развитию детей в процессе повышения их познавательной активности.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5DF37821-3231-4541-90C5-2414FA906685}"/>
              </a:ext>
            </a:extLst>
          </p:cNvPr>
          <p:cNvSpPr/>
          <p:nvPr/>
        </p:nvSpPr>
        <p:spPr>
          <a:xfrm rot="5400000">
            <a:off x="3577548" y="2355388"/>
            <a:ext cx="651728" cy="8907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912405FF-58BB-4DB7-83A5-A63462D662A3}"/>
              </a:ext>
            </a:extLst>
          </p:cNvPr>
          <p:cNvSpPr/>
          <p:nvPr/>
        </p:nvSpPr>
        <p:spPr>
          <a:xfrm rot="5400000">
            <a:off x="7301376" y="2409706"/>
            <a:ext cx="665930" cy="7963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46828" y="2392593"/>
            <a:ext cx="1080000" cy="108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E6E9DF-E665-4E62-96BF-791BFBAF86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546350" y="2586625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21C6EC0-3631-40F2-9CC2-D27DE77B9A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094230" y="244892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20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722ABD0-4603-434F-B884-98E52520B73C}"/>
              </a:ext>
            </a:extLst>
          </p:cNvPr>
          <p:cNvSpPr/>
          <p:nvPr/>
        </p:nvSpPr>
        <p:spPr>
          <a:xfrm>
            <a:off x="225000" y="1972060"/>
            <a:ext cx="3240000" cy="1935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A91CA74-EB91-4124-89FB-7717B06E2A6C}"/>
              </a:ext>
            </a:extLst>
          </p:cNvPr>
          <p:cNvSpPr/>
          <p:nvPr/>
        </p:nvSpPr>
        <p:spPr>
          <a:xfrm>
            <a:off x="4230000" y="1972060"/>
            <a:ext cx="3240000" cy="193500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B0AB6-277E-4ADA-AC26-C842F8F2256F}"/>
              </a:ext>
            </a:extLst>
          </p:cNvPr>
          <p:cNvSpPr/>
          <p:nvPr/>
        </p:nvSpPr>
        <p:spPr>
          <a:xfrm>
            <a:off x="8258700" y="1949812"/>
            <a:ext cx="3240000" cy="1935000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F77F9AA-62AF-4865-9B21-8142C38CBEDF}"/>
              </a:ext>
            </a:extLst>
          </p:cNvPr>
          <p:cNvSpPr/>
          <p:nvPr/>
        </p:nvSpPr>
        <p:spPr>
          <a:xfrm>
            <a:off x="2925000" y="1802400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1CD48DF-1FDF-491D-B6AF-85722665ADDD}"/>
              </a:ext>
            </a:extLst>
          </p:cNvPr>
          <p:cNvSpPr/>
          <p:nvPr/>
        </p:nvSpPr>
        <p:spPr>
          <a:xfrm>
            <a:off x="6975000" y="180900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A78A753-178A-419F-B5EA-1FA6BCD1FBD8}"/>
              </a:ext>
            </a:extLst>
          </p:cNvPr>
          <p:cNvSpPr/>
          <p:nvPr/>
        </p:nvSpPr>
        <p:spPr>
          <a:xfrm>
            <a:off x="11046000" y="1809000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0C781-5795-4344-A9D0-23C9DD28E968}"/>
              </a:ext>
            </a:extLst>
          </p:cNvPr>
          <p:cNvSpPr txBox="1"/>
          <p:nvPr/>
        </p:nvSpPr>
        <p:spPr>
          <a:xfrm>
            <a:off x="301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0</a:t>
            </a:r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1ABD67-A4A6-4F05-BEFC-3D604BB00EAB}"/>
              </a:ext>
            </a:extLst>
          </p:cNvPr>
          <p:cNvSpPr txBox="1"/>
          <p:nvPr/>
        </p:nvSpPr>
        <p:spPr>
          <a:xfrm>
            <a:off x="7063956" y="18885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0</a:t>
            </a:r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5EAD86-0441-42C3-841F-7CB644A282C9}"/>
              </a:ext>
            </a:extLst>
          </p:cNvPr>
          <p:cNvSpPr txBox="1"/>
          <p:nvPr/>
        </p:nvSpPr>
        <p:spPr>
          <a:xfrm>
            <a:off x="11115082" y="188190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0</a:t>
            </a:r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225000" y="4053623"/>
            <a:ext cx="324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и экспериментирование – новый нетрадиционный подход в образовании дошкольников, который позволяет широко развивать логическое мышление, воображение, фантазию, творчество, закладывает навыки учебной деятельности.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4476000" y="4145950"/>
            <a:ext cx="32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ориентированно-личностного взаимодействия, использование дифференциации и индивидуализации развития дошкольников.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E02702E-7844-42D4-9E92-2120B722CE75}"/>
              </a:ext>
            </a:extLst>
          </p:cNvPr>
          <p:cNvSpPr/>
          <p:nvPr/>
        </p:nvSpPr>
        <p:spPr>
          <a:xfrm>
            <a:off x="8391000" y="4143936"/>
            <a:ext cx="324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программ дополнительного и основного образования, применение современных, инновационных образовательных технологий.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CE106CB-8EE2-4E78-8CFE-2F5CD5CAC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338700" y="2399560"/>
            <a:ext cx="1080000" cy="108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C63A0C4-4072-4D32-82BF-86A0CDEF9F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260522" y="2574000"/>
            <a:ext cx="1080000" cy="108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3938F70-2098-4E3C-86CC-FAAC982999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310000" y="2554643"/>
            <a:ext cx="1080000" cy="1080000"/>
          </a:xfrm>
          <a:prstGeom prst="rect">
            <a:avLst/>
          </a:prstGeom>
        </p:spPr>
      </p:pic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endParaRPr lang="ru-RU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63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DF64AE5-2F89-47B6-8E81-98BA9923C0F0}"/>
              </a:ext>
            </a:extLst>
          </p:cNvPr>
          <p:cNvSpPr/>
          <p:nvPr/>
        </p:nvSpPr>
        <p:spPr>
          <a:xfrm>
            <a:off x="2474035" y="1225295"/>
            <a:ext cx="40685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каждого ребёнка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исследовательскую деятельность и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его рациональному варианту поиска информации.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Заголовок 51">
            <a:extLst>
              <a:ext uri="{FF2B5EF4-FFF2-40B4-BE49-F238E27FC236}">
                <a16:creationId xmlns:a16="http://schemas.microsoft.com/office/drawing/2014/main" xmlns="" id="{862AE188-DBE6-43ED-9B17-6C4457E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050" y="83779"/>
            <a:ext cx="10093853" cy="114151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РАБОТЫ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-20240322-WA0138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9489" b="9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66371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782888" y="23813"/>
            <a:ext cx="612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164558" y="2145603"/>
            <a:ext cx="790789" cy="50006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10512" y="2000240"/>
            <a:ext cx="1214446" cy="10001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667372" y="2428868"/>
            <a:ext cx="857256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" descr="C:\Users\Admin\Pictures\3471446-cartoon-owl-bird-with-bo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824" y="460361"/>
            <a:ext cx="15462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38282" y="2786058"/>
            <a:ext cx="2714644" cy="314327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природа: наблюдения за растениями, насекомыми, животными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7240" y="2857496"/>
            <a:ext cx="2786082" cy="342902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природа: изучение свойств предметов из дерева, пластмассы, резины, ткани, металла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48192" y="3000372"/>
            <a:ext cx="2571768" cy="307264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опытов и экспериментов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452662" y="285728"/>
            <a:ext cx="6143668" cy="2143140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77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764</TotalTime>
  <Words>994</Words>
  <Application>Microsoft Office PowerPoint</Application>
  <PresentationFormat>Произвольный</PresentationFormat>
  <Paragraphs>132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Педагогическая находка</vt:lpstr>
      <vt:lpstr>Разрешите представиться</vt:lpstr>
      <vt:lpstr>Экспериментально-исследовательская деятельность</vt:lpstr>
      <vt:lpstr>Слайд 4</vt:lpstr>
      <vt:lpstr>«Люди, научившиеся…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прошёл»     К.Е. Тимерязев</vt:lpstr>
      <vt:lpstr>Дети дошкольного возраста – маленькие исследователи с радостью и удивлением открывающие для себя окружающий мир</vt:lpstr>
      <vt:lpstr>Новизна</vt:lpstr>
      <vt:lpstr>ОСНОВНАЯ ИДЕЯ РАБОТЫ</vt:lpstr>
      <vt:lpstr>Слайд 9</vt:lpstr>
      <vt:lpstr>Принципы моей работы:</vt:lpstr>
      <vt:lpstr>Экспериментирование с водой «Шагающая вода»</vt:lpstr>
      <vt:lpstr>Что легче?</vt:lpstr>
      <vt:lpstr>Тонет –не тонет ?</vt:lpstr>
      <vt:lpstr>Шарик на шпажке</vt:lpstr>
      <vt:lpstr>Мир в микроскопе</vt:lpstr>
      <vt:lpstr>Технология организации совместной экспериментально-исследовательской деятельности</vt:lpstr>
      <vt:lpstr>Особенности организации детского экспериментирования в ДОУ</vt:lpstr>
      <vt:lpstr>Технология организации совместной экспериментально-исследовательской деятельности</vt:lpstr>
      <vt:lpstr>Методы и приемы в экспериментально-исследовательской деятельности </vt:lpstr>
      <vt:lpstr>Формы работы по поисково–экспериментальной деятельности </vt:lpstr>
      <vt:lpstr>Связь детского экспериментирования  с другими видами деятельности</vt:lpstr>
      <vt:lpstr>Формы взаимодействия с родителями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Windows User</cp:lastModifiedBy>
  <cp:revision>80</cp:revision>
  <dcterms:created xsi:type="dcterms:W3CDTF">2020-07-14T14:01:38Z</dcterms:created>
  <dcterms:modified xsi:type="dcterms:W3CDTF">2024-03-22T11:47:59Z</dcterms:modified>
</cp:coreProperties>
</file>